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WinX by EHORS: complete hospitality ERP. Live at 70+ properties in 6 countries since 2005. One system covers PMS, POS, theme parks, spa, finance and HR.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Reference: Manila Ocean Park — oceanarium, Hotel H2O, in-park retail, spa and kiosks on one install.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Procurement, inventory and F&amp;B costing close the loop with POS and AP — no rekeying between systems.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Multi-property is day-one architecture, not an upgrade: 70+ properties run on this model today.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Sales line: while many PMS platforms force one reservation pattern and fixed folio logic, WinX supports mixed-date/mixed-package reservation sets and live billing controls in real time, fully paperless, from anywhere.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Everything in the left column ships inside WinX. With a typical PMS, most rows are separate purchases with separate vendors and interfaces.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relevant references per prospect: theme parks → Manila Ocean Park / Cebu Ocean Park; city hotels → I'M Hotel, Signature KL; resorts → Atmosphere, Taman Simalem; large-scale → Petronas Pengerang.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Deployment is a choice, not a constraint. Security: RBAC per property, full audit trails, encrypted sessions, MyInvois digital signatures, DKIM email.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Close: invite them to a tailored demo at ehors-tech.com (demo request form) or info@ehors.com.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Founded 2002 in Penang; commercial since 2005; V3 since 2009. R&amp;D in the Philippines since 2010, MSC status 2017. Flagship references: Manila Ocean Park, Imperial Heritage, Petronas Pengerang.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Positioning: a multi-vendor stack multiplies license costs, interfaces and compliance work. WinX is one platform, one folio, one guest profile, real-time GL.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12 integrated modules plus 4 purpose-built mobile apps. Everything ships in one platform — no third-party add-ons to buy.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USP: combined reservation sets and flexible live billing — most PMS platforms force one reservation pattern and fixed folio logic.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Your PMS already knows your repeat guests — WinX surfaces that at check-in with no separate CRM purchase.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Multi-outlet POS is native, not an add-on. Sales post to the same folio and GL as rooms.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raw on-the-books number tells you nothing; compared to same-time-last-year it becomes a verdict in time to act.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"Good night, night auditor" — journals post automatically; finance reads live figures while the month is still running.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image" Target="../media/image-15-2.jpg"/><Relationship Id="rId3" Type="http://schemas.openxmlformats.org/officeDocument/2006/relationships/image" Target="../media/image-15-3.jp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jpg"/><Relationship Id="rId7" Type="http://schemas.openxmlformats.org/officeDocument/2006/relationships/image" Target="../media/image-15-7.jpg"/><Relationship Id="rId8" Type="http://schemas.openxmlformats.org/officeDocument/2006/relationships/image" Target="../media/image-15-8.jpg"/><Relationship Id="rId9" Type="http://schemas.openxmlformats.org/officeDocument/2006/relationships/image" Target="../media/image-15-9.jpg"/><Relationship Id="rId10" Type="http://schemas.openxmlformats.org/officeDocument/2006/relationships/image" Target="../media/image-15-10.jpg"/><Relationship Id="rId11" Type="http://schemas.openxmlformats.org/officeDocument/2006/relationships/image" Target="../media/image-15-11.jpg"/><Relationship Id="rId12" Type="http://schemas.openxmlformats.org/officeDocument/2006/relationships/image" Target="../media/image-15-12.jpg"/><Relationship Id="rId13" Type="http://schemas.openxmlformats.org/officeDocument/2006/relationships/image" Target="../media/image-15-13.jpg"/><Relationship Id="rId14" Type="http://schemas.openxmlformats.org/officeDocument/2006/relationships/image" Target="../media/image-15-14.jpg"/><Relationship Id="rId15" Type="http://schemas.openxmlformats.org/officeDocument/2006/relationships/image" Target="../media/image-15-15.jpg"/><Relationship Id="rId16" Type="http://schemas.openxmlformats.org/officeDocument/2006/relationships/slideLayout" Target="../slideLayouts/slideLayout1.xml"/><Relationship Id="rId1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3.png"/><Relationship Id="rId5" Type="http://schemas.openxmlformats.org/officeDocument/2006/relationships/image" Target="../media/image-16-3.png"/><Relationship Id="rId6" Type="http://schemas.openxmlformats.org/officeDocument/2006/relationships/image" Target="../media/image-16-3.png"/><Relationship Id="rId7" Type="http://schemas.openxmlformats.org/officeDocument/2006/relationships/image" Target="../media/image-16-3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1.png"/><Relationship Id="rId3" Type="http://schemas.openxmlformats.org/officeDocument/2006/relationships/image" Target="../media/image-3-1.png"/><Relationship Id="rId4" Type="http://schemas.openxmlformats.org/officeDocument/2006/relationships/image" Target="../media/image-3-1.png"/><Relationship Id="rId5" Type="http://schemas.openxmlformats.org/officeDocument/2006/relationships/image" Target="../media/image-3-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-2377440"/>
            <a:ext cx="6858000" cy="6858000"/>
          </a:xfrm>
          <a:prstGeom prst="ellipse">
            <a:avLst/>
          </a:prstGeom>
          <a:solidFill>
            <a:srgbClr val="3450A5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194560" y="4206240"/>
            <a:ext cx="5943600" cy="5943600"/>
          </a:xfrm>
          <a:prstGeom prst="ellipse">
            <a:avLst/>
          </a:prstGeom>
          <a:solidFill>
            <a:srgbClr val="00C9B1">
              <a:alpha val="12000"/>
            </a:srgbClr>
          </a:solidFill>
          <a:ln/>
        </p:spPr>
      </p:sp>
      <p:pic>
        <p:nvPicPr>
          <p:cNvPr id="4" name="Image 0" descr="/home/user/E-HORS-WINX-Website/assets/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502920"/>
            <a:ext cx="1371600" cy="69037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21488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5BC8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WINX BY EHORS · HOSPITALITY OS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48640" y="251460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platform. Every property.</a:t>
            </a:r>
            <a:endParaRPr lang="en-US" sz="44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front desk to park gate.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548640" y="434340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WinX unifies PMS, POS, parks, spa, finance, and HR on one cloud-ready platform — real-time, with no day-end dependency.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48640" y="539496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70+</a:t>
            </a:r>
            <a:endParaRPr lang="en-US" sz="3200" dirty="0"/>
          </a:p>
        </p:txBody>
      </p:sp>
      <p:sp>
        <p:nvSpPr>
          <p:cNvPr id="9" name="Text 6"/>
          <p:cNvSpPr/>
          <p:nvPr/>
        </p:nvSpPr>
        <p:spPr>
          <a:xfrm>
            <a:off x="548640" y="59436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properties across APAC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3383280" y="539496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3200" dirty="0"/>
          </a:p>
        </p:txBody>
      </p:sp>
      <p:sp>
        <p:nvSpPr>
          <p:cNvPr id="11" name="Text 8"/>
          <p:cNvSpPr/>
          <p:nvPr/>
        </p:nvSpPr>
        <p:spPr>
          <a:xfrm>
            <a:off x="3383280" y="59436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countries · since 2005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217920" y="539496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6217920" y="59436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modules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9052560" y="539496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200" dirty="0"/>
          </a:p>
        </p:txBody>
      </p:sp>
      <p:sp>
        <p:nvSpPr>
          <p:cNvPr id="15" name="Text 12"/>
          <p:cNvSpPr/>
          <p:nvPr/>
        </p:nvSpPr>
        <p:spPr>
          <a:xfrm>
            <a:off x="9052560" y="59436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login for everything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9448495" y="65836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THEME PARK &amp; ATTRACTIONS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the park gate like a front desk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 types, passes, packages and group tickets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Kiosk self-service sales and online ticketing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Turnstile integration — access control and real-time visitor count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eValue digital wallet: top-up, redeem, cashless in-park spending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folio bridges tickets, rooms, retail and F&amp;B — the Manila Ocean Park model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035636" y="1444752"/>
            <a:ext cx="4890847" cy="4517136"/>
          </a:xfrm>
          <a:prstGeom prst="roundRect">
            <a:avLst>
              <a:gd name="adj" fmla="val 1417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park-ticketing-packag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45364" y="1554480"/>
            <a:ext cx="4671391" cy="42976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Park ticketing &amp; packages — kiosk and counter sales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PURCHASING · INVENTORY · F&amp;B COST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requisition to payment, without leaks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Requisition → purchase order → goods receipt → supplier invoice → AP matching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 management with pricing history and approval workflow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Multi-location stock: movements, transfers, counts and audits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Recipe and menu costing tied to POS — stock deducts at sale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advice and purchasing analytics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1570958"/>
            <a:ext cx="6483096" cy="4264724"/>
          </a:xfrm>
          <a:prstGeom prst="roundRect">
            <a:avLst>
              <a:gd name="adj" fmla="val 150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purchasing-advic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1680686"/>
            <a:ext cx="6263640" cy="40452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advice — procurement workflow at a live resort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MULTI-PROPERTY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a group, not just a hotel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Unlimited properties on a single installation — one codebase, per-property config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employee, many properties — access tailored per property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Property-specific rates, settings, taxes and translations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Consolidated GL, cross-property analytics, head-office dashboards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Legal-entity switcher for groups with mixed ownership structures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509392" y="1444752"/>
            <a:ext cx="5943336" cy="4517136"/>
          </a:xfrm>
          <a:prstGeom prst="roundRect">
            <a:avLst>
              <a:gd name="adj" fmla="val 1417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dashboard-executiv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19120" y="1554480"/>
            <a:ext cx="5723880" cy="42976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overview dashboard — group performance at a glance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B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5BC8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SETS WINX APART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typical PMS platforms can’t do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449824" cy="2084832"/>
          </a:xfrm>
          <a:prstGeom prst="roundRect">
            <a:avLst>
              <a:gd name="adj" fmla="val 3509"/>
            </a:avLst>
          </a:prstGeom>
          <a:solidFill>
            <a:srgbClr val="243A82"/>
          </a:solidFill>
          <a:ln/>
        </p:spPr>
      </p:sp>
      <p:sp>
        <p:nvSpPr>
          <p:cNvPr id="5" name="Shape 3"/>
          <p:cNvSpPr/>
          <p:nvPr/>
        </p:nvSpPr>
        <p:spPr>
          <a:xfrm>
            <a:off x="804672" y="2075688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3450A5"/>
          </a:solidFill>
          <a:ln/>
        </p:spPr>
      </p:sp>
      <p:pic>
        <p:nvPicPr>
          <p:cNvPr id="6" name="Image 0" descr="/tmp/claude-0/-home-user/9c32d122-cb69-5f58-a20e-fc4aea5650fb/scratchpad/icons/lay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2688" y="2203704"/>
            <a:ext cx="310896" cy="31089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54480" y="2039112"/>
            <a:ext cx="4169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reservation sets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1554480" y="2441448"/>
            <a:ext cx="416966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booking holds many stays — different check-in/out dates, packages, rates, venues and guest allocations under a single reservation ID.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6181344" y="1783080"/>
            <a:ext cx="5449824" cy="2084832"/>
          </a:xfrm>
          <a:prstGeom prst="roundRect">
            <a:avLst>
              <a:gd name="adj" fmla="val 3509"/>
            </a:avLst>
          </a:prstGeom>
          <a:solidFill>
            <a:srgbClr val="243A82"/>
          </a:solidFill>
          <a:ln/>
        </p:spPr>
      </p:sp>
      <p:sp>
        <p:nvSpPr>
          <p:cNvPr id="10" name="Shape 7"/>
          <p:cNvSpPr/>
          <p:nvPr/>
        </p:nvSpPr>
        <p:spPr>
          <a:xfrm>
            <a:off x="6437376" y="2075688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3450A5"/>
          </a:solidFill>
          <a:ln/>
        </p:spPr>
      </p:sp>
      <p:pic>
        <p:nvPicPr>
          <p:cNvPr id="11" name="Image 1" descr="/tmp/claude-0/-home-user/9c32d122-cb69-5f58-a20e-fc4aea5650fb/scratchpad/icons/rou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392" y="2203704"/>
            <a:ext cx="310896" cy="31089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187184" y="2039112"/>
            <a:ext cx="4169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Flexible live billing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7187184" y="2441448"/>
            <a:ext cx="416966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 bill, routed charges, split by guest or company, transfer between folios — restructured in real time, before or after check-in.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548640" y="4069080"/>
            <a:ext cx="5449824" cy="2084832"/>
          </a:xfrm>
          <a:prstGeom prst="roundRect">
            <a:avLst>
              <a:gd name="adj" fmla="val 3509"/>
            </a:avLst>
          </a:prstGeom>
          <a:solidFill>
            <a:srgbClr val="243A82"/>
          </a:solidFill>
          <a:ln/>
        </p:spPr>
      </p:sp>
      <p:sp>
        <p:nvSpPr>
          <p:cNvPr id="15" name="Shape 11"/>
          <p:cNvSpPr/>
          <p:nvPr/>
        </p:nvSpPr>
        <p:spPr>
          <a:xfrm>
            <a:off x="804672" y="4361688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3450A5"/>
          </a:solidFill>
          <a:ln/>
        </p:spPr>
      </p:sp>
      <p:pic>
        <p:nvPicPr>
          <p:cNvPr id="16" name="Image 2" descr="/tmp/claude-0/-home-user/9c32d122-cb69-5f58-a20e-fc4aea5650fb/scratchpad/icons/bol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688" y="4489704"/>
            <a:ext cx="310896" cy="31089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554480" y="4325112"/>
            <a:ext cx="4169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operations</a:t>
            </a:r>
            <a:endParaRPr lang="en-US" sz="1650" dirty="0"/>
          </a:p>
        </p:txBody>
      </p:sp>
      <p:sp>
        <p:nvSpPr>
          <p:cNvPr id="18" name="Text 13"/>
          <p:cNvSpPr/>
          <p:nvPr/>
        </p:nvSpPr>
        <p:spPr>
          <a:xfrm>
            <a:off x="1554480" y="4727448"/>
            <a:ext cx="416966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Figures move the moment they happen. No waiting for day-end processing — reports, folios and GL are live.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6181344" y="4069080"/>
            <a:ext cx="5449824" cy="2084832"/>
          </a:xfrm>
          <a:prstGeom prst="roundRect">
            <a:avLst>
              <a:gd name="adj" fmla="val 3509"/>
            </a:avLst>
          </a:prstGeom>
          <a:solidFill>
            <a:srgbClr val="243A82"/>
          </a:solidFill>
          <a:ln/>
        </p:spPr>
      </p:sp>
      <p:sp>
        <p:nvSpPr>
          <p:cNvPr id="20" name="Shape 15"/>
          <p:cNvSpPr/>
          <p:nvPr/>
        </p:nvSpPr>
        <p:spPr>
          <a:xfrm>
            <a:off x="6437376" y="4361688"/>
            <a:ext cx="566928" cy="566928"/>
          </a:xfrm>
          <a:prstGeom prst="roundRect">
            <a:avLst>
              <a:gd name="adj" fmla="val 19355"/>
            </a:avLst>
          </a:prstGeom>
          <a:solidFill>
            <a:srgbClr val="3450A5"/>
          </a:solidFill>
          <a:ln/>
        </p:spPr>
      </p:sp>
      <p:pic>
        <p:nvPicPr>
          <p:cNvPr id="21" name="Image 3" descr="/tmp/claude-0/-home-user/9c32d122-cb69-5f58-a20e-fc4aea5650fb/scratchpad/icons/glob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5392" y="4489704"/>
            <a:ext cx="310896" cy="31089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187184" y="4325112"/>
            <a:ext cx="416966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Paperless, anywhere</a:t>
            </a:r>
            <a:endParaRPr lang="en-US" sz="1650" dirty="0"/>
          </a:p>
        </p:txBody>
      </p:sp>
      <p:sp>
        <p:nvSpPr>
          <p:cNvPr id="23" name="Text 17"/>
          <p:cNvSpPr/>
          <p:nvPr/>
        </p:nvSpPr>
        <p:spPr>
          <a:xfrm>
            <a:off x="7187184" y="4727448"/>
            <a:ext cx="4169664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Browser-based workflows since 2002 — front desk, reservations and management work from any location with internet.</a:t>
            </a:r>
            <a:endParaRPr lang="en-US" sz="1200" dirty="0"/>
          </a:p>
        </p:txBody>
      </p:sp>
      <p:sp>
        <p:nvSpPr>
          <p:cNvPr id="25" name="Text 18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26" name="Text 19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COMPARISON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WinX vs the typical stack</a:t>
            </a:r>
            <a:endParaRPr lang="en-US" sz="30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11091672" cy="914400"/>
        </p:xfrm>
        <a:graphic>
          <a:graphicData uri="http://schemas.openxmlformats.org/drawingml/2006/table">
            <a:tbl>
              <a:tblPr/>
              <a:tblGrid>
                <a:gridCol w="6309360"/>
                <a:gridCol w="2377440"/>
                <a:gridCol w="2404872"/>
              </a:tblGrid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Capability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WinX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A8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Typical PMS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43A82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 PMS (reservations, front office)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Included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Included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Multi-outlet POS — all outlet types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Included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Paid add-on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 accounting (GL / AP / AR / assets)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Included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Paid add-on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HR with biometric time &amp; attendance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Included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Paid add-on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Theme park, kiosk &amp; turnstile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Included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Paid add-on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Spa &amp; wellness module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Included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Paid add-on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CRM &amp; loyalty program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Included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E89A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Limited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Multi-property from day one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Included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Paid add-on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e-Invoice compliance (MY MyInvois)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Included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9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dirty="0">
                          <a:solidFill>
                            <a:srgbClr val="6B728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Paid add-on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8FB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2A2A2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Staff &amp; guest mobile apps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00C9B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Included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E89A1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Limited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ctr">
                    <a:lnL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7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7" name="Text 3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Trusted across APAC — city hotels to resort cities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5" name="Image 0" descr="/home/user/E-HORS-WINX-Website/assets/logos/mop-h2o-ofppi-copi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2043985"/>
            <a:ext cx="1719072" cy="59375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78892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7" name="Image 1" descr="/home/user/E-HORS-WINX-Website/assets/logos/im-hotel.jp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088" y="1911096"/>
            <a:ext cx="1719072" cy="859536"/>
          </a:xfrm>
          <a:prstGeom prst="rect">
            <a:avLst/>
          </a:prstGeom>
        </p:spPr>
      </p:pic>
      <p:sp>
        <p:nvSpPr>
          <p:cNvPr id="8" name="Shape 4"/>
          <p:cNvSpPr/>
          <p:nvPr/>
        </p:nvSpPr>
        <p:spPr>
          <a:xfrm>
            <a:off x="502920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9" name="Image 2" descr="/home/user/E-HORS-WINX-Website/assets/logos/imperial-heritage-hotel.jp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368" y="1859524"/>
            <a:ext cx="1719072" cy="962680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726948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1" name="Image 3" descr="/home/user/E-HORS-WINX-Website/assets/logos/mz-fm-petrona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3618" y="1856232"/>
            <a:ext cx="833131" cy="969264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9509760" y="1691640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3" name="Image 4" descr="/home/user/E-HORS-WINX-Website/assets/logos/the-signature-kl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0928" y="1959445"/>
            <a:ext cx="1719072" cy="762838"/>
          </a:xfrm>
          <a:prstGeom prst="rect">
            <a:avLst/>
          </a:prstGeom>
        </p:spPr>
      </p:pic>
      <p:sp>
        <p:nvSpPr>
          <p:cNvPr id="14" name="Shape 7"/>
          <p:cNvSpPr/>
          <p:nvPr/>
        </p:nvSpPr>
        <p:spPr>
          <a:xfrm>
            <a:off x="54864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5" name="Image 5" descr="/home/user/E-HORS-WINX-Website/assets/logos/atmosphere-resort.jp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" y="3478639"/>
            <a:ext cx="1719072" cy="613954"/>
          </a:xfrm>
          <a:prstGeom prst="rect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278892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7" name="Image 6" descr="/home/user/E-HORS-WINX-Website/assets/logos/cebu-ocean-park.jp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22676" y="3300984"/>
            <a:ext cx="1453896" cy="969264"/>
          </a:xfrm>
          <a:prstGeom prst="rect">
            <a:avLst/>
          </a:prstGeom>
        </p:spPr>
      </p:pic>
      <p:sp>
        <p:nvSpPr>
          <p:cNvPr id="18" name="Shape 9"/>
          <p:cNvSpPr/>
          <p:nvPr/>
        </p:nvSpPr>
        <p:spPr>
          <a:xfrm>
            <a:off x="502920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9" name="Image 7" descr="/home/user/E-HORS-WINX-Website/assets/logos/taman-simalem-resort.jp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54332" y="3300984"/>
            <a:ext cx="1671145" cy="969264"/>
          </a:xfrm>
          <a:prstGeom prst="rect">
            <a:avLst/>
          </a:prstGeom>
        </p:spPr>
      </p:pic>
      <p:sp>
        <p:nvSpPr>
          <p:cNvPr id="20" name="Shape 10"/>
          <p:cNvSpPr/>
          <p:nvPr/>
        </p:nvSpPr>
        <p:spPr>
          <a:xfrm>
            <a:off x="726948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1" name="Image 8" descr="/home/user/E-HORS-WINX-Website/assets/logos/palm-seremban-hotel.jp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4884" y="3300984"/>
            <a:ext cx="1450599" cy="969264"/>
          </a:xfrm>
          <a:prstGeom prst="rect">
            <a:avLst/>
          </a:prstGeom>
        </p:spPr>
      </p:pic>
      <p:sp>
        <p:nvSpPr>
          <p:cNvPr id="22" name="Shape 11"/>
          <p:cNvSpPr/>
          <p:nvPr/>
        </p:nvSpPr>
        <p:spPr>
          <a:xfrm>
            <a:off x="9509760" y="3136392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3" name="Image 9" descr="/home/user/E-HORS-WINX-Website/assets/logos/crown-garden-hotel.jp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2378" y="3300984"/>
            <a:ext cx="1456171" cy="969264"/>
          </a:xfrm>
          <a:prstGeom prst="rect">
            <a:avLst/>
          </a:prstGeom>
        </p:spPr>
      </p:pic>
      <p:sp>
        <p:nvSpPr>
          <p:cNvPr id="24" name="Shape 12"/>
          <p:cNvSpPr/>
          <p:nvPr/>
        </p:nvSpPr>
        <p:spPr>
          <a:xfrm>
            <a:off x="54864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5" name="Image 10" descr="/home/user/E-HORS-WINX-Website/assets/logos/im-onsen-spa.jp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2396" y="4745736"/>
            <a:ext cx="1453896" cy="969264"/>
          </a:xfrm>
          <a:prstGeom prst="rect">
            <a:avLst/>
          </a:prstGeom>
        </p:spPr>
      </p:pic>
      <p:sp>
        <p:nvSpPr>
          <p:cNvPr id="26" name="Shape 13"/>
          <p:cNvSpPr/>
          <p:nvPr/>
        </p:nvSpPr>
        <p:spPr>
          <a:xfrm>
            <a:off x="278892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7" name="Image 11" descr="/home/user/E-HORS-WINX-Website/assets/logos/nlue-lotus-hotel.jp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22676" y="4745736"/>
            <a:ext cx="1453896" cy="969264"/>
          </a:xfrm>
          <a:prstGeom prst="rect">
            <a:avLst/>
          </a:prstGeom>
        </p:spPr>
      </p:pic>
      <p:sp>
        <p:nvSpPr>
          <p:cNvPr id="28" name="Shape 14"/>
          <p:cNvSpPr/>
          <p:nvPr/>
        </p:nvSpPr>
        <p:spPr>
          <a:xfrm>
            <a:off x="502920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29" name="Image 12" descr="/home/user/E-HORS-WINX-Website/assets/logos/the-signature-puchong.jp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0368" y="4924158"/>
            <a:ext cx="1719072" cy="612419"/>
          </a:xfrm>
          <a:prstGeom prst="rect">
            <a:avLst/>
          </a:prstGeom>
        </p:spPr>
      </p:pic>
      <p:sp>
        <p:nvSpPr>
          <p:cNvPr id="30" name="Shape 15"/>
          <p:cNvSpPr/>
          <p:nvPr/>
        </p:nvSpPr>
        <p:spPr>
          <a:xfrm>
            <a:off x="726948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31" name="Image 13" descr="/home/user/E-HORS-WINX-Website/assets/logos/the-pad-coliving.jp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29401" y="4745736"/>
            <a:ext cx="1201567" cy="969264"/>
          </a:xfrm>
          <a:prstGeom prst="rect">
            <a:avLst/>
          </a:prstGeom>
        </p:spPr>
      </p:pic>
      <p:sp>
        <p:nvSpPr>
          <p:cNvPr id="32" name="Shape 16"/>
          <p:cNvSpPr/>
          <p:nvPr/>
        </p:nvSpPr>
        <p:spPr>
          <a:xfrm>
            <a:off x="9509760" y="4581144"/>
            <a:ext cx="2121408" cy="1298448"/>
          </a:xfrm>
          <a:prstGeom prst="roundRect">
            <a:avLst>
              <a:gd name="adj" fmla="val 3521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33" name="Image 14" descr="/home/user/E-HORS-WINX-Website/assets/logos/va-fm.jp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43516" y="4745736"/>
            <a:ext cx="1453896" cy="969264"/>
          </a:xfrm>
          <a:prstGeom prst="rect">
            <a:avLst/>
          </a:prstGeom>
        </p:spPr>
      </p:pic>
      <p:sp>
        <p:nvSpPr>
          <p:cNvPr id="34" name="Text 17"/>
          <p:cNvSpPr/>
          <p:nvPr/>
        </p:nvSpPr>
        <p:spPr>
          <a:xfrm>
            <a:off x="548640" y="614476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selection of the 70+ properties served across MY · PH · ID · TH · AU · KR. Some may have changed ownership or systems since rollout — list is illustrative.</a:t>
            </a:r>
            <a:endParaRPr lang="en-US" sz="950" dirty="0"/>
          </a:p>
        </p:txBody>
      </p:sp>
      <p:sp>
        <p:nvSpPr>
          <p:cNvPr id="36" name="Text 18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37" name="Text 19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 · SECURITY · SUPPORT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infrastructure, your choice — secured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212080" cy="1417320"/>
          </a:xfrm>
          <a:prstGeom prst="roundRect">
            <a:avLst>
              <a:gd name="adj" fmla="val 5161"/>
            </a:avLst>
          </a:prstGeom>
          <a:solidFill>
            <a:srgbClr val="E8EDFA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167128"/>
            <a:ext cx="640080" cy="64008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6" name="Image 0" descr="/tmp/claude-0/-home-user/9c32d122-cb69-5f58-a20e-fc4aea5650fb/scratchpad/icons/ser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3544" y="2313432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00200" y="201168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On-premise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600200" y="2404872"/>
            <a:ext cx="3977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control · property-LAN speed · offline capable · your hardware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48640" y="3383280"/>
            <a:ext cx="5212080" cy="1417320"/>
          </a:xfrm>
          <a:prstGeom prst="roundRect">
            <a:avLst>
              <a:gd name="adj" fmla="val 5161"/>
            </a:avLst>
          </a:prstGeom>
          <a:solidFill>
            <a:srgbClr val="E8EDFA"/>
          </a:solidFill>
          <a:ln/>
        </p:spPr>
      </p:sp>
      <p:sp>
        <p:nvSpPr>
          <p:cNvPr id="10" name="Shape 7"/>
          <p:cNvSpPr/>
          <p:nvPr/>
        </p:nvSpPr>
        <p:spPr>
          <a:xfrm>
            <a:off x="777240" y="3767328"/>
            <a:ext cx="640080" cy="640080"/>
          </a:xfrm>
          <a:prstGeom prst="roundRect">
            <a:avLst>
              <a:gd name="adj" fmla="val 17143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</p:spPr>
      </p:sp>
      <p:pic>
        <p:nvPicPr>
          <p:cNvPr id="11" name="Image 1" descr="/tmp/claude-0/-home-user/9c32d122-cb69-5f58-a20e-fc4aea5650fb/scratchpad/icons/clou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44" y="3913632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600200" y="361188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/ hosted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1600200" y="4005072"/>
            <a:ext cx="3977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hardware cost · automatic backups · scale on demand · multi-region ready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548640" y="5074920"/>
            <a:ext cx="5212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run the same WinX platform — migrate between them as you grow.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6400800" y="178308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&amp; compliance</a:t>
            </a:r>
            <a:endParaRPr lang="en-US" sz="1500" dirty="0"/>
          </a:p>
        </p:txBody>
      </p:sp>
      <p:pic>
        <p:nvPicPr>
          <p:cNvPr id="16" name="Image 2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221992"/>
            <a:ext cx="201168" cy="20116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748272" y="214884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Role-based access — every employee sees only what they’re authorized for, per property</a:t>
            </a:r>
            <a:endParaRPr lang="en-US" sz="1200" dirty="0"/>
          </a:p>
        </p:txBody>
      </p:sp>
      <p:pic>
        <p:nvPicPr>
          <p:cNvPr id="18" name="Image 3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2697480"/>
            <a:ext cx="201168" cy="20116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748272" y="2624328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audit trails — every change logged with employee ID and timestamp</a:t>
            </a:r>
            <a:endParaRPr lang="en-US" sz="1200" dirty="0"/>
          </a:p>
        </p:txBody>
      </p:sp>
      <p:pic>
        <p:nvPicPr>
          <p:cNvPr id="20" name="Image 4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3172968"/>
            <a:ext cx="201168" cy="201168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748272" y="3099816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Encrypted, SSL-aware session management</a:t>
            </a:r>
            <a:endParaRPr lang="en-US" sz="1200" dirty="0"/>
          </a:p>
        </p:txBody>
      </p:sp>
      <p:pic>
        <p:nvPicPr>
          <p:cNvPr id="22" name="Image 5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0" y="3648456"/>
            <a:ext cx="201168" cy="201168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6748272" y="3575304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MyInvois e-Invoice with digital signatures (LHDN compliant)</a:t>
            </a:r>
            <a:endParaRPr lang="en-US" sz="1200" dirty="0"/>
          </a:p>
        </p:txBody>
      </p:sp>
      <p:pic>
        <p:nvPicPr>
          <p:cNvPr id="24" name="Image 6" descr="/tmp/claude-0/-home-user/9c32d122-cb69-5f58-a20e-fc4aea5650fb/scratchpad/icons/checkBlu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0" y="4123944"/>
            <a:ext cx="201168" cy="20116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6748272" y="4050792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DKIM-signed transactional email</a:t>
            </a:r>
            <a:endParaRPr lang="en-US" sz="1200" dirty="0"/>
          </a:p>
        </p:txBody>
      </p:sp>
      <p:sp>
        <p:nvSpPr>
          <p:cNvPr id="26" name="Text 17"/>
          <p:cNvSpPr/>
          <p:nvPr/>
        </p:nvSpPr>
        <p:spPr>
          <a:xfrm>
            <a:off x="6400800" y="470916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Implementation &amp; support</a:t>
            </a:r>
            <a:endParaRPr lang="en-US" sz="1500" dirty="0"/>
          </a:p>
        </p:txBody>
      </p:sp>
      <p:sp>
        <p:nvSpPr>
          <p:cNvPr id="27" name="Text 18"/>
          <p:cNvSpPr/>
          <p:nvPr/>
        </p:nvSpPr>
        <p:spPr>
          <a:xfrm>
            <a:off x="6400800" y="5074920"/>
            <a:ext cx="5120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Modular onboarding — start with core modules, expand as you grow</a:t>
            </a:r>
            <a:endParaRPr lang="en-US" sz="1200" dirty="0"/>
          </a:p>
          <a:p>
            <a:pPr marL="152400" indent="-1524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Built-in training program, per-program reference manuals</a:t>
            </a:r>
            <a:endParaRPr lang="en-US" sz="1200" dirty="0"/>
          </a:p>
          <a:p>
            <a:pPr marL="152400" indent="-152400">
              <a:buSzPct val="100000"/>
              <a:buChar char="•"/>
            </a:pPr>
            <a:r>
              <a:rPr lang="en-US" sz="120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desk with mobile alerts · daily server monitoring</a:t>
            </a:r>
            <a:endParaRPr lang="en-US" sz="1200" dirty="0"/>
          </a:p>
        </p:txBody>
      </p:sp>
      <p:sp>
        <p:nvSpPr>
          <p:cNvPr id="29" name="Text 19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30" name="Text 20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B1F2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560320" y="-2926080"/>
            <a:ext cx="7315200" cy="7315200"/>
          </a:xfrm>
          <a:prstGeom prst="ellipse">
            <a:avLst/>
          </a:prstGeom>
          <a:solidFill>
            <a:srgbClr val="3450A5">
              <a:alpha val="16000"/>
            </a:srgbClr>
          </a:solidFill>
          <a:ln/>
        </p:spPr>
      </p:sp>
      <p:pic>
        <p:nvPicPr>
          <p:cNvPr id="3" name="Image 0" descr="/home/user/E-HORS-WINX-Website/assets/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502920"/>
            <a:ext cx="1371600" cy="69037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237744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WinX running your operation.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548640" y="329184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a tailored demo — your property mix, your workflows, a proposal and quote to match.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48640" y="4160520"/>
            <a:ext cx="3108960" cy="566928"/>
          </a:xfrm>
          <a:prstGeom prst="roundRect">
            <a:avLst>
              <a:gd name="adj" fmla="val 50000"/>
            </a:avLst>
          </a:prstGeom>
          <a:solidFill>
            <a:srgbClr val="00C9B1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4160520"/>
            <a:ext cx="31089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1F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a demo  →</a:t>
            </a:r>
            <a:endParaRPr lang="en-US" sz="1500" dirty="0"/>
          </a:p>
        </p:txBody>
      </p:sp>
      <p:pic>
        <p:nvPicPr>
          <p:cNvPr id="8" name="Image 1" descr="/tmp/claude-0/-home-user/9c32d122-cb69-5f58-a20e-fc4aea5650fb/scratchpad/icons/web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5230368"/>
            <a:ext cx="237744" cy="2377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4400" y="5166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1400" dirty="0"/>
          </a:p>
        </p:txBody>
      </p:sp>
      <p:pic>
        <p:nvPicPr>
          <p:cNvPr id="10" name="Image 2" descr="/tmp/claude-0/-home-user/9c32d122-cb69-5f58-a20e-fc4aea5650fb/scratchpad/icons/phon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0" y="5230368"/>
            <a:ext cx="237744" cy="23774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206240" y="51663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info@ehors.com</a:t>
            </a:r>
            <a:endParaRPr lang="en-US" sz="1400" dirty="0"/>
          </a:p>
        </p:txBody>
      </p:sp>
      <p:sp>
        <p:nvSpPr>
          <p:cNvPr id="12" name="Text 7"/>
          <p:cNvSpPr/>
          <p:nvPr/>
        </p:nvSpPr>
        <p:spPr>
          <a:xfrm>
            <a:off x="548640" y="61264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WinX by EHORS · Built for hospitality. Designed for growth.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IS EHORS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decades of hospitality engineering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68680" y="2514600"/>
            <a:ext cx="10454335" cy="0"/>
          </a:xfrm>
          <a:prstGeom prst="line">
            <a:avLst/>
          </a:prstGeom>
          <a:noFill/>
          <a:ln w="31750">
            <a:solidFill>
              <a:srgbClr val="E4E7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86384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2002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-27432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Founded in Penang,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Malaysia — web-based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"cloud" existed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877251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090867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2005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063435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commercial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release goes live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968118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81734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2009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154302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3 launches —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platform running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7058985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72601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2010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245169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R&amp;D hub established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Philippines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9149852" y="2432304"/>
            <a:ext cx="164592" cy="164592"/>
          </a:xfrm>
          <a:prstGeom prst="ellipse">
            <a:avLst/>
          </a:prstGeom>
          <a:solidFill>
            <a:srgbClr val="3450A5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63468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2017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336036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MSC Malaysia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 awarded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11240719" y="2432304"/>
            <a:ext cx="164592" cy="164592"/>
          </a:xfrm>
          <a:prstGeom prst="ellipse">
            <a:avLst/>
          </a:prstGeom>
          <a:solidFill>
            <a:srgbClr val="00C9B1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454335" y="1947672"/>
            <a:ext cx="1737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C9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0426903" y="2715768"/>
            <a:ext cx="179222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70+ properties in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countries — hotels,</a:t>
            </a:r>
            <a:endParaRPr lang="en-US" sz="1050" dirty="0"/>
          </a:p>
          <a:p>
            <a:pPr algn="ctr" indent="0" marL="0">
              <a:buNone/>
            </a:pPr>
            <a:r>
              <a:rPr lang="en-US" sz="10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resorts, theme parks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48640" y="4160520"/>
            <a:ext cx="3602736" cy="1783080"/>
          </a:xfrm>
          <a:prstGeom prst="roundRect">
            <a:avLst>
              <a:gd name="adj" fmla="val 3590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77240" y="4389120"/>
            <a:ext cx="31455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Manila Ocean Park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77240" y="4754880"/>
            <a:ext cx="31455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Oceanarium, Hotel H2O, retail, spa and kiosks — one install, one guest folio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4334256" y="4160520"/>
            <a:ext cx="3602736" cy="1783080"/>
          </a:xfrm>
          <a:prstGeom prst="roundRect">
            <a:avLst>
              <a:gd name="adj" fmla="val 3590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62856" y="4389120"/>
            <a:ext cx="31455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Imperial Heritage · I’M Hotel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562856" y="4754880"/>
            <a:ext cx="31455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Hotel, urban onsen spa and residences posting to one master folio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8119872" y="4160520"/>
            <a:ext cx="3602736" cy="1783080"/>
          </a:xfrm>
          <a:prstGeom prst="roundRect">
            <a:avLst>
              <a:gd name="adj" fmla="val 3590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348472" y="4389120"/>
            <a:ext cx="314553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43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Petronas Pengerang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8348472" y="4754880"/>
            <a:ext cx="31455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Enterprise-scale accommodation on a single WinX deployment</a:t>
            </a:r>
            <a:endParaRPr lang="en-US" sz="1150" dirty="0"/>
          </a:p>
        </p:txBody>
      </p:sp>
      <p:sp>
        <p:nvSpPr>
          <p:cNvPr id="33" name="Text 30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34" name="Text 31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ONE 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Replace a patchwork of vendors with one system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394960" cy="4480560"/>
          </a:xfrm>
          <a:prstGeom prst="roundRect">
            <a:avLst>
              <a:gd name="adj" fmla="val 1633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0116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multi-vendor stack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80060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PMS, POS, accounting — licenses, renewals and interfaces for each</a:t>
            </a:r>
            <a:endParaRPr lang="en-US" sz="1350" dirty="0"/>
          </a:p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Guest data fragmented across systems; no single profile</a:t>
            </a:r>
            <a:endParaRPr lang="en-US" sz="1350" dirty="0"/>
          </a:p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Night-audit reconciliation delays every number until tomorrow</a:t>
            </a:r>
            <a:endParaRPr lang="en-US" sz="1350" dirty="0"/>
          </a:p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leaks between hotel, park, spa and outlets</a:t>
            </a:r>
            <a:endParaRPr lang="en-US" sz="1350" dirty="0"/>
          </a:p>
          <a:p>
            <a:pPr marL="152400" indent="-1524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56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new mandate (e-Invoice) becomes a project per system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17920" y="1737360"/>
            <a:ext cx="5394960" cy="4480560"/>
          </a:xfrm>
          <a:prstGeom prst="roundRect">
            <a:avLst>
              <a:gd name="adj" fmla="val 1633"/>
            </a:avLst>
          </a:prstGeom>
          <a:solidFill>
            <a:srgbClr val="243A82"/>
          </a:solidFill>
          <a:ln/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537960" y="201168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WinX way</a:t>
            </a:r>
            <a:endParaRPr lang="en-US" sz="1700" dirty="0"/>
          </a:p>
        </p:txBody>
      </p:sp>
      <p:pic>
        <p:nvPicPr>
          <p:cNvPr id="9" name="Image 0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7960" y="2624328"/>
            <a:ext cx="237744" cy="23774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903720" y="2532888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login, one database — every module already integrated</a:t>
            </a:r>
            <a:endParaRPr lang="en-US" sz="1350" dirty="0"/>
          </a:p>
        </p:txBody>
      </p:sp>
      <p:pic>
        <p:nvPicPr>
          <p:cNvPr id="11" name="Image 1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960" y="3337560"/>
            <a:ext cx="237744" cy="23774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903720" y="3246120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folio bridges rooms, tickets, F&amp;B and spa charges</a:t>
            </a:r>
            <a:endParaRPr lang="en-US" sz="1350" dirty="0"/>
          </a:p>
        </p:txBody>
      </p:sp>
      <p:pic>
        <p:nvPicPr>
          <p:cNvPr id="13" name="Image 2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7960" y="4050792"/>
            <a:ext cx="237744" cy="23774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903720" y="395935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Real-time folio-to-GL posting: P&amp;L on the day, not month-end</a:t>
            </a:r>
            <a:endParaRPr lang="en-US" sz="1350" dirty="0"/>
          </a:p>
        </p:txBody>
      </p:sp>
      <p:pic>
        <p:nvPicPr>
          <p:cNvPr id="15" name="Image 3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960" y="4764024"/>
            <a:ext cx="237744" cy="23774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903720" y="4672584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360° guest profile at every touchpoint</a:t>
            </a:r>
            <a:endParaRPr lang="en-US" sz="1350" dirty="0"/>
          </a:p>
        </p:txBody>
      </p:sp>
      <p:pic>
        <p:nvPicPr>
          <p:cNvPr id="17" name="Image 4" descr="/tmp/claude-0/-home-user/9c32d122-cb69-5f58-a20e-fc4aea5650fb/scratchpad/icons/check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7960" y="5477256"/>
            <a:ext cx="237744" cy="23774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903720" y="5385816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Comply once — MyInvois e-Invoice built into the platform</a:t>
            </a:r>
            <a:endParaRPr lang="en-US" sz="1350" dirty="0"/>
          </a:p>
        </p:txBody>
      </p:sp>
      <p:sp>
        <p:nvSpPr>
          <p:cNvPr id="20" name="Text 12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21" name="Text 13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department, one system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94944" y="1929384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6" name="Image 0" descr="/tmp/claude-0/-home-user/9c32d122-cb69-5f58-a20e-fc4aea5650fb/scratchpad/icons/hote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" y="2039112"/>
            <a:ext cx="292608" cy="29260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35024" y="1865376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 Office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1335024" y="21945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Reservations → check-out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3364992" y="1645920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511296" y="1929384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11" name="Image 1" descr="/tmp/claude-0/-home-user/9c32d122-cb69-5f58-a20e-fc4aea5650fb/scratchpad/icons/po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024" y="2039112"/>
            <a:ext cx="292608" cy="29260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151376" y="1865376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of Sales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4151376" y="21945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Restaurant · retail · fast food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6181344" y="1645920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327648" y="1929384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16" name="Image 2" descr="/tmp/claude-0/-home-user/9c32d122-cb69-5f58-a20e-fc4aea5650fb/scratchpad/icons/acc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376" y="2039112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967728" y="1865376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Accounting</a:t>
            </a:r>
            <a:endParaRPr lang="en-US" sz="1250" dirty="0"/>
          </a:p>
        </p:txBody>
      </p:sp>
      <p:sp>
        <p:nvSpPr>
          <p:cNvPr id="18" name="Text 13"/>
          <p:cNvSpPr/>
          <p:nvPr/>
        </p:nvSpPr>
        <p:spPr>
          <a:xfrm>
            <a:off x="6967728" y="21945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 · AP · AR · fixed assets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8997696" y="1645920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9144000" y="1929384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21" name="Image 3" descr="/tmp/claude-0/-home-user/9c32d122-cb69-5f58-a20e-fc4aea5650fb/scratchpad/icons/hr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3728" y="2039112"/>
            <a:ext cx="292608" cy="29260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784080" y="1865376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Resource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9784080" y="2194560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Biometric T&amp;A · role access</a:t>
            </a:r>
            <a:endParaRPr lang="en-US" sz="950" dirty="0"/>
          </a:p>
        </p:txBody>
      </p:sp>
      <p:sp>
        <p:nvSpPr>
          <p:cNvPr id="24" name="Shape 18"/>
          <p:cNvSpPr/>
          <p:nvPr/>
        </p:nvSpPr>
        <p:spPr>
          <a:xfrm>
            <a:off x="548640" y="2852928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694944" y="3136392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26" name="Image 4" descr="/tmp/claude-0/-home-user/9c32d122-cb69-5f58-a20e-fc4aea5650fb/scratchpad/icons/mk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" y="3246120"/>
            <a:ext cx="292608" cy="29260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335024" y="3072384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&amp; Marketing</a:t>
            </a:r>
            <a:endParaRPr lang="en-US" sz="1250" dirty="0"/>
          </a:p>
        </p:txBody>
      </p:sp>
      <p:sp>
        <p:nvSpPr>
          <p:cNvPr id="28" name="Text 21"/>
          <p:cNvSpPr/>
          <p:nvPr/>
        </p:nvSpPr>
        <p:spPr>
          <a:xfrm>
            <a:off x="1335024" y="3401568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CRM · loyalty · rate mgmt</a:t>
            </a:r>
            <a:endParaRPr lang="en-US" sz="950" dirty="0"/>
          </a:p>
        </p:txBody>
      </p:sp>
      <p:sp>
        <p:nvSpPr>
          <p:cNvPr id="29" name="Shape 22"/>
          <p:cNvSpPr/>
          <p:nvPr/>
        </p:nvSpPr>
        <p:spPr>
          <a:xfrm>
            <a:off x="3364992" y="2852928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30" name="Shape 23"/>
          <p:cNvSpPr/>
          <p:nvPr/>
        </p:nvSpPr>
        <p:spPr>
          <a:xfrm>
            <a:off x="3511296" y="3136392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31" name="Image 5" descr="/tmp/claude-0/-home-user/9c32d122-cb69-5f58-a20e-fc4aea5650fb/scratchpad/icons/fnb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024" y="3246120"/>
            <a:ext cx="292608" cy="292608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4151376" y="3072384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&amp; Beverage</a:t>
            </a:r>
            <a:endParaRPr lang="en-US" sz="1250" dirty="0"/>
          </a:p>
        </p:txBody>
      </p:sp>
      <p:sp>
        <p:nvSpPr>
          <p:cNvPr id="33" name="Text 25"/>
          <p:cNvSpPr/>
          <p:nvPr/>
        </p:nvSpPr>
        <p:spPr>
          <a:xfrm>
            <a:off x="4151376" y="3401568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Recipes · menu · cost control</a:t>
            </a:r>
            <a:endParaRPr lang="en-US" sz="950" dirty="0"/>
          </a:p>
        </p:txBody>
      </p:sp>
      <p:sp>
        <p:nvSpPr>
          <p:cNvPr id="34" name="Shape 26"/>
          <p:cNvSpPr/>
          <p:nvPr/>
        </p:nvSpPr>
        <p:spPr>
          <a:xfrm>
            <a:off x="6181344" y="2852928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35" name="Shape 27"/>
          <p:cNvSpPr/>
          <p:nvPr/>
        </p:nvSpPr>
        <p:spPr>
          <a:xfrm>
            <a:off x="6327648" y="3136392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36" name="Image 6" descr="/tmp/claude-0/-home-user/9c32d122-cb69-5f58-a20e-fc4aea5650fb/scratchpad/icons/purch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7376" y="3246120"/>
            <a:ext cx="292608" cy="292608"/>
          </a:xfrm>
          <a:prstGeom prst="rect">
            <a:avLst/>
          </a:prstGeom>
        </p:spPr>
      </p:pic>
      <p:sp>
        <p:nvSpPr>
          <p:cNvPr id="37" name="Text 28"/>
          <p:cNvSpPr/>
          <p:nvPr/>
        </p:nvSpPr>
        <p:spPr>
          <a:xfrm>
            <a:off x="6967728" y="3072384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Purchasing &amp; Inventory</a:t>
            </a:r>
            <a:endParaRPr lang="en-US" sz="1250" dirty="0"/>
          </a:p>
        </p:txBody>
      </p:sp>
      <p:sp>
        <p:nvSpPr>
          <p:cNvPr id="38" name="Text 29"/>
          <p:cNvSpPr/>
          <p:nvPr/>
        </p:nvSpPr>
        <p:spPr>
          <a:xfrm>
            <a:off x="6967728" y="3401568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 → GRN → stock audit</a:t>
            </a:r>
            <a:endParaRPr lang="en-US" sz="950" dirty="0"/>
          </a:p>
        </p:txBody>
      </p:sp>
      <p:sp>
        <p:nvSpPr>
          <p:cNvPr id="39" name="Shape 30"/>
          <p:cNvSpPr/>
          <p:nvPr/>
        </p:nvSpPr>
        <p:spPr>
          <a:xfrm>
            <a:off x="8997696" y="2852928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40" name="Shape 31"/>
          <p:cNvSpPr/>
          <p:nvPr/>
        </p:nvSpPr>
        <p:spPr>
          <a:xfrm>
            <a:off x="9144000" y="3136392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41" name="Image 7" descr="/tmp/claude-0/-home-user/9c32d122-cb69-5f58-a20e-fc4aea5650fb/scratchpad/icons/park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53728" y="3246120"/>
            <a:ext cx="292608" cy="292608"/>
          </a:xfrm>
          <a:prstGeom prst="rect">
            <a:avLst/>
          </a:prstGeom>
        </p:spPr>
      </p:pic>
      <p:sp>
        <p:nvSpPr>
          <p:cNvPr id="42" name="Text 32"/>
          <p:cNvSpPr/>
          <p:nvPr/>
        </p:nvSpPr>
        <p:spPr>
          <a:xfrm>
            <a:off x="9784080" y="3072384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Theme Park</a:t>
            </a:r>
            <a:endParaRPr lang="en-US" sz="1250" dirty="0"/>
          </a:p>
        </p:txBody>
      </p:sp>
      <p:sp>
        <p:nvSpPr>
          <p:cNvPr id="43" name="Text 33"/>
          <p:cNvSpPr/>
          <p:nvPr/>
        </p:nvSpPr>
        <p:spPr>
          <a:xfrm>
            <a:off x="9784080" y="3401568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Tickets · kiosk · turnstile</a:t>
            </a:r>
            <a:endParaRPr lang="en-US" sz="950" dirty="0"/>
          </a:p>
        </p:txBody>
      </p:sp>
      <p:sp>
        <p:nvSpPr>
          <p:cNvPr id="44" name="Shape 34"/>
          <p:cNvSpPr/>
          <p:nvPr/>
        </p:nvSpPr>
        <p:spPr>
          <a:xfrm>
            <a:off x="548640" y="4059936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45" name="Shape 35"/>
          <p:cNvSpPr/>
          <p:nvPr/>
        </p:nvSpPr>
        <p:spPr>
          <a:xfrm>
            <a:off x="694944" y="4343400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46" name="Image 8" descr="/tmp/claude-0/-home-user/9c32d122-cb69-5f58-a20e-fc4aea5650fb/scratchpad/icons/spa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672" y="4453128"/>
            <a:ext cx="292608" cy="292608"/>
          </a:xfrm>
          <a:prstGeom prst="rect">
            <a:avLst/>
          </a:prstGeom>
        </p:spPr>
      </p:pic>
      <p:sp>
        <p:nvSpPr>
          <p:cNvPr id="47" name="Text 36"/>
          <p:cNvSpPr/>
          <p:nvPr/>
        </p:nvSpPr>
        <p:spPr>
          <a:xfrm>
            <a:off x="1335024" y="4279392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 &amp; Wellness</a:t>
            </a:r>
            <a:endParaRPr lang="en-US" sz="1250" dirty="0"/>
          </a:p>
        </p:txBody>
      </p:sp>
      <p:sp>
        <p:nvSpPr>
          <p:cNvPr id="48" name="Text 37"/>
          <p:cNvSpPr/>
          <p:nvPr/>
        </p:nvSpPr>
        <p:spPr>
          <a:xfrm>
            <a:off x="1335024" y="4608576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Bookings · therapists · POS</a:t>
            </a:r>
            <a:endParaRPr lang="en-US" sz="950" dirty="0"/>
          </a:p>
        </p:txBody>
      </p:sp>
      <p:sp>
        <p:nvSpPr>
          <p:cNvPr id="49" name="Shape 38"/>
          <p:cNvSpPr/>
          <p:nvPr/>
        </p:nvSpPr>
        <p:spPr>
          <a:xfrm>
            <a:off x="3364992" y="4059936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50" name="Shape 39"/>
          <p:cNvSpPr/>
          <p:nvPr/>
        </p:nvSpPr>
        <p:spPr>
          <a:xfrm>
            <a:off x="3511296" y="4343400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51" name="Image 9" descr="/tmp/claude-0/-home-user/9c32d122-cb69-5f58-a20e-fc4aea5650fb/scratchpad/icons/hk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21024" y="4453128"/>
            <a:ext cx="292608" cy="292608"/>
          </a:xfrm>
          <a:prstGeom prst="rect">
            <a:avLst/>
          </a:prstGeom>
        </p:spPr>
      </p:pic>
      <p:sp>
        <p:nvSpPr>
          <p:cNvPr id="52" name="Text 40"/>
          <p:cNvSpPr/>
          <p:nvPr/>
        </p:nvSpPr>
        <p:spPr>
          <a:xfrm>
            <a:off x="4151376" y="4279392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Housekeeping &amp; Maint.</a:t>
            </a:r>
            <a:endParaRPr lang="en-US" sz="1250" dirty="0"/>
          </a:p>
        </p:txBody>
      </p:sp>
      <p:sp>
        <p:nvSpPr>
          <p:cNvPr id="53" name="Text 41"/>
          <p:cNvSpPr/>
          <p:nvPr/>
        </p:nvSpPr>
        <p:spPr>
          <a:xfrm>
            <a:off x="4151376" y="4608576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room status · defects</a:t>
            </a:r>
            <a:endParaRPr lang="en-US" sz="950" dirty="0"/>
          </a:p>
        </p:txBody>
      </p:sp>
      <p:sp>
        <p:nvSpPr>
          <p:cNvPr id="54" name="Shape 42"/>
          <p:cNvSpPr/>
          <p:nvPr/>
        </p:nvSpPr>
        <p:spPr>
          <a:xfrm>
            <a:off x="6181344" y="4059936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55" name="Shape 43"/>
          <p:cNvSpPr/>
          <p:nvPr/>
        </p:nvSpPr>
        <p:spPr>
          <a:xfrm>
            <a:off x="6327648" y="4343400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56" name="Image 10" descr="/tmp/claude-0/-home-user/9c32d122-cb69-5f58-a20e-fc4aea5650fb/scratchpad/icons/guest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7376" y="4453128"/>
            <a:ext cx="292608" cy="292608"/>
          </a:xfrm>
          <a:prstGeom prst="rect">
            <a:avLst/>
          </a:prstGeom>
        </p:spPr>
      </p:pic>
      <p:sp>
        <p:nvSpPr>
          <p:cNvPr id="57" name="Text 44"/>
          <p:cNvSpPr/>
          <p:nvPr/>
        </p:nvSpPr>
        <p:spPr>
          <a:xfrm>
            <a:off x="6967728" y="4279392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Guest Services</a:t>
            </a:r>
            <a:endParaRPr lang="en-US" sz="1250" dirty="0"/>
          </a:p>
        </p:txBody>
      </p:sp>
      <p:sp>
        <p:nvSpPr>
          <p:cNvPr id="58" name="Text 45"/>
          <p:cNvSpPr/>
          <p:nvPr/>
        </p:nvSpPr>
        <p:spPr>
          <a:xfrm>
            <a:off x="6967728" y="4608576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Requests · help desk</a:t>
            </a:r>
            <a:endParaRPr lang="en-US" sz="950" dirty="0"/>
          </a:p>
        </p:txBody>
      </p:sp>
      <p:sp>
        <p:nvSpPr>
          <p:cNvPr id="59" name="Shape 46"/>
          <p:cNvSpPr/>
          <p:nvPr/>
        </p:nvSpPr>
        <p:spPr>
          <a:xfrm>
            <a:off x="8997696" y="4059936"/>
            <a:ext cx="2743200" cy="1078992"/>
          </a:xfrm>
          <a:prstGeom prst="roundRect">
            <a:avLst>
              <a:gd name="adj" fmla="val 5085"/>
            </a:avLst>
          </a:prstGeom>
          <a:solidFill>
            <a:srgbClr val="F6F8FB"/>
          </a:solidFill>
          <a:ln w="12700">
            <a:solidFill>
              <a:srgbClr val="E4E7EE"/>
            </a:solidFill>
            <a:prstDash val="solid"/>
          </a:ln>
        </p:spPr>
      </p:sp>
      <p:sp>
        <p:nvSpPr>
          <p:cNvPr id="60" name="Shape 47"/>
          <p:cNvSpPr/>
          <p:nvPr/>
        </p:nvSpPr>
        <p:spPr>
          <a:xfrm>
            <a:off x="9144000" y="4343400"/>
            <a:ext cx="512064" cy="512064"/>
          </a:xfrm>
          <a:prstGeom prst="roundRect">
            <a:avLst>
              <a:gd name="adj" fmla="val 17857"/>
            </a:avLst>
          </a:prstGeom>
          <a:solidFill>
            <a:srgbClr val="E8EDFA"/>
          </a:solidFill>
          <a:ln/>
        </p:spPr>
      </p:sp>
      <p:pic>
        <p:nvPicPr>
          <p:cNvPr id="61" name="Image 11" descr="/tmp/claude-0/-home-user/9c32d122-cb69-5f58-a20e-fc4aea5650fb/scratchpad/icons/multi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53728" y="4453128"/>
            <a:ext cx="292608" cy="292608"/>
          </a:xfrm>
          <a:prstGeom prst="rect">
            <a:avLst/>
          </a:prstGeom>
        </p:spPr>
      </p:pic>
      <p:sp>
        <p:nvSpPr>
          <p:cNvPr id="62" name="Text 48"/>
          <p:cNvSpPr/>
          <p:nvPr/>
        </p:nvSpPr>
        <p:spPr>
          <a:xfrm>
            <a:off x="9784080" y="4279392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Multi-Property Admin</a:t>
            </a:r>
            <a:endParaRPr lang="en-US" sz="1250" dirty="0"/>
          </a:p>
        </p:txBody>
      </p:sp>
      <p:sp>
        <p:nvSpPr>
          <p:cNvPr id="63" name="Text 49"/>
          <p:cNvSpPr/>
          <p:nvPr/>
        </p:nvSpPr>
        <p:spPr>
          <a:xfrm>
            <a:off x="9784080" y="4608576"/>
            <a:ext cx="1874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Group-level control</a:t>
            </a:r>
            <a:endParaRPr lang="en-US" sz="950" dirty="0"/>
          </a:p>
        </p:txBody>
      </p:sp>
      <p:sp>
        <p:nvSpPr>
          <p:cNvPr id="64" name="Shape 50"/>
          <p:cNvSpPr/>
          <p:nvPr/>
        </p:nvSpPr>
        <p:spPr>
          <a:xfrm>
            <a:off x="548640" y="5376672"/>
            <a:ext cx="11192256" cy="658368"/>
          </a:xfrm>
          <a:prstGeom prst="roundRect">
            <a:avLst>
              <a:gd name="adj" fmla="val 8333"/>
            </a:avLst>
          </a:prstGeom>
          <a:solidFill>
            <a:srgbClr val="1B1F2E"/>
          </a:solidFill>
          <a:ln/>
        </p:spPr>
      </p:sp>
      <p:pic>
        <p:nvPicPr>
          <p:cNvPr id="65" name="Image 12" descr="/tmp/claude-0/-home-user/9c32d122-cb69-5f58-a20e-fc4aea5650fb/scratchpad/icons/mobile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2960" y="5559552"/>
            <a:ext cx="292608" cy="292608"/>
          </a:xfrm>
          <a:prstGeom prst="rect">
            <a:avLst/>
          </a:prstGeom>
        </p:spPr>
      </p:pic>
      <p:sp>
        <p:nvSpPr>
          <p:cNvPr id="66" name="Text 51"/>
          <p:cNvSpPr/>
          <p:nvPr/>
        </p:nvSpPr>
        <p:spPr>
          <a:xfrm>
            <a:off x="1261872" y="5477256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apps  </a:t>
            </a:r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 Hotel Staff App · Waiter / POS App · Fast Food App · Guest App</a:t>
            </a:r>
            <a:endParaRPr lang="en-US" sz="1300" dirty="0"/>
          </a:p>
        </p:txBody>
      </p:sp>
      <p:sp>
        <p:nvSpPr>
          <p:cNvPr id="68" name="Text 52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69" name="Text 53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 OFFICE · PMS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guest journey on one live board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Individual, group, corporate and online reservations with deposit scheduling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reservation sets — mixed dates, packages, venues and guest allocations in one booking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Drag-and-drop room planning with live room status from housekeeping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Folio charges, routing, split and transfer billing — all in real time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Registration cards, digital key cards, express checkout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1831943"/>
            <a:ext cx="6483096" cy="3742753"/>
          </a:xfrm>
          <a:prstGeom prst="roundRect">
            <a:avLst>
              <a:gd name="adj" fmla="val 1710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reception-board-accommoda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1941671"/>
            <a:ext cx="6263640" cy="3523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Reception Board — capture from a production property (guest data anonymized)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GUEST CRM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 every guest before they reach the desk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360° profile — every stay, revenue by department, preferences, repeat count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VIP levels and repeat-guest recognition, one click from the front desk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Loyalty program with benefit tiers and eValue wallet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Questionnaires, mail-blast campaigns and communication history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hotel CRM without buying a second system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1696132"/>
            <a:ext cx="6483096" cy="4014377"/>
          </a:xfrm>
          <a:prstGeom prst="roundRect">
            <a:avLst>
              <a:gd name="adj" fmla="val 1594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guest-history-36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1805860"/>
            <a:ext cx="6263640" cy="37949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Guest History 360° — CRM profile surfaced at check-in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OF SALES · F&amp;B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outlet types, one revenue stream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Restaurant, fast food, retail, theme park and spa POS — configured from one admin panel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 management, course ordering, bill split, void and discount control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Room charging posts straight to the guest folio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QR-code ordering for guests and a mobile app for waiters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Recipe costing deducts stock automatically at every sale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286180" y="1444752"/>
            <a:ext cx="2389761" cy="4517136"/>
          </a:xfrm>
          <a:prstGeom prst="roundRect">
            <a:avLst>
              <a:gd name="adj" fmla="val 2678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pos-restaura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5908" y="1554480"/>
            <a:ext cx="2170305" cy="42976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Restaurant POS — touch ordering at a live property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&amp; DISTRIBUTION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if you’re ahead or behind — in time to act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Booking Pace — nights on the books vs the same time last year, with pick-up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7-day and 10-day occupancy forecasts and pickup reports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 codes, early-bird, long-stay, promo codes, surcharge calendars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Segment and channel performance reporting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booking engine on live availability — cut OTA dependence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1831943"/>
            <a:ext cx="6483096" cy="3742753"/>
          </a:xfrm>
          <a:prstGeom prst="roundRect">
            <a:avLst>
              <a:gd name="adj" fmla="val 1710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booking-pac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1941671"/>
            <a:ext cx="6263640" cy="352329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Booking Pace report — build-up curve with plain-language reading per month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754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3450A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ACCOUNTING &amp; FINANCE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P&amp;L on the day, not at month-end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4434840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folio-to-GL posting with fully automated night audit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GL, AP, AR, fixed assets, budgets and multi-currency in one suite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Consolidated group reporting with cross-property GL balancer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Malaysian MyInvois (LHDN) e-Invoice compliance built in</a:t>
            </a:r>
            <a:endParaRPr lang="en-US" sz="1400" dirty="0"/>
          </a:p>
          <a:p>
            <a:pPr algn="l" marL="152400" indent="-1524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trail on every transaction — employee ID and timestamp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239512" y="2027682"/>
            <a:ext cx="6483096" cy="3351276"/>
          </a:xfrm>
          <a:prstGeom prst="roundRect">
            <a:avLst>
              <a:gd name="adj" fmla="val 1910"/>
            </a:avLst>
          </a:prstGeom>
          <a:solidFill>
            <a:srgbClr val="FFFFFF"/>
          </a:solidFill>
          <a:ln w="12700">
            <a:solidFill>
              <a:srgbClr val="E4E7EE"/>
            </a:solidFill>
            <a:prstDash val="solid"/>
          </a:ln>
          <a:effectLst>
            <a:outerShdw sx="100000" sy="100000" kx="0" ky="0" algn="bl" rotWithShape="0" blurRad="177800" dist="38100" dir="5400000">
              <a:srgbClr val="1B1F2E">
                <a:alpha val="22000"/>
              </a:srgbClr>
            </a:outerShdw>
          </a:effectLst>
        </p:spPr>
      </p:sp>
      <p:pic>
        <p:nvPicPr>
          <p:cNvPr id="6" name="Image 0" descr="/home/user/E-HORS-WINX-Website/assets/screenshots/winx-consolidated-pn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9240" y="2137410"/>
            <a:ext cx="6263640" cy="31318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349240" y="5961888"/>
            <a:ext cx="6263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Consolidated P&amp;L — generated from live GL aggregates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548640" y="647395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ehors-tech.com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11277295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E-HORS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WinX by EHORS — All-in-One Hospitality Platform</dc:title>
  <dc:subject>PptxGenJS Presentation</dc:subject>
  <dc:creator>EHORS</dc:creator>
  <cp:lastModifiedBy>EHORS</cp:lastModifiedBy>
  <cp:revision>1</cp:revision>
  <dcterms:created xsi:type="dcterms:W3CDTF">2026-08-13T00:29:42Z</dcterms:created>
  <dcterms:modified xsi:type="dcterms:W3CDTF">2026-08-13T00:29:42Z</dcterms:modified>
</cp:coreProperties>
</file>