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WinX by EHORS: complete hospitality ERP. Live at 70+ properties in 6 countries since 2005. One system covers PMS, POS, theme parks, spa, finance and HR.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Reference: Manila Ocean Park — oceanarium, Hotel H2O, in-park retail, spa and kiosks on one install.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Procurement, inventory and F&amp;B costing close the loop with POS and AP — no rekeying between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Multi-property is day-one architecture, not an upgrade: 70+ properties run on this model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Sales line: while many PMS platforms force one reservation pattern and fixed folio logic, WinX supports mixed-date/mixed-package reservation sets and live billing controls in real time, fully paperless, from anywhere.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in the left column ships inside WinX. With a typical PMS, most rows are separate purchases with separate vendors and interfaces.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relevant references per prospect: theme parks → Manila Ocean Park / Cebu Ocean Park; city hotels → I'M Hotel, Signature KL; resorts → Atmosphere, Taman Simalem; large-scale →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Deployment is a choice, not a constraint. Security: RBAC per property, full audit trails, encrypted sessions, MyInvois digital signatures, DKIM email.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invite them to a tailored demo at ehors-tech.com (demo request form) or info@ehors.com.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Founded 2002 in Penang; commercial since 2005; V3 since 2009. R&amp;D in the Philippines since 2010, MSC status 2017. Flagship references: Manila Ocean Park, Imperial Heritage,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Positioning: a multi-vendor stack multiplies license costs, interfaces and compliance work. WinX is one platform, one folio, one guest profile, real-time GL.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integrated modules plus 4 purpose-built mobile apps. Everything ships in one platform — no third-party add-ons to buy.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USP: combined reservation sets and flexible live billing — most PMS platforms force one reservation pattern and fixed folio logic.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PMS already knows your repeat guests — WinX surfaces that at check-in with no separate CRM purchase.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Multi-outlet POS is native, not an add-on. Sales post to the same folio and GL as rooms.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raw on-the-books number tells you nothing; compared to same-time-last-year it becomes a verdict in time to 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"Good night, night auditor" — journals post automatically; finance reads live figures while the month is still running.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jpg"/><Relationship Id="rId3" Type="http://schemas.openxmlformats.org/officeDocument/2006/relationships/image" Target="../media/image-15-3.jp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jpg"/><Relationship Id="rId7" Type="http://schemas.openxmlformats.org/officeDocument/2006/relationships/image" Target="../media/image-15-7.jpg"/><Relationship Id="rId8" Type="http://schemas.openxmlformats.org/officeDocument/2006/relationships/image" Target="../media/image-15-8.jpg"/><Relationship Id="rId9" Type="http://schemas.openxmlformats.org/officeDocument/2006/relationships/image" Target="../media/image-15-9.jpg"/><Relationship Id="rId10" Type="http://schemas.openxmlformats.org/officeDocument/2006/relationships/image" Target="../media/image-15-10.jpg"/><Relationship Id="rId11" Type="http://schemas.openxmlformats.org/officeDocument/2006/relationships/image" Target="../media/image-15-11.jpg"/><Relationship Id="rId12" Type="http://schemas.openxmlformats.org/officeDocument/2006/relationships/image" Target="../media/image-15-12.jpg"/><Relationship Id="rId13" Type="http://schemas.openxmlformats.org/officeDocument/2006/relationships/image" Target="../media/image-15-13.jpg"/><Relationship Id="rId14" Type="http://schemas.openxmlformats.org/officeDocument/2006/relationships/image" Target="../media/image-15-14.jpg"/><Relationship Id="rId15" Type="http://schemas.openxmlformats.org/officeDocument/2006/relationships/image" Target="../media/image-15-15.jp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3.png"/><Relationship Id="rId5" Type="http://schemas.openxmlformats.org/officeDocument/2006/relationships/image" Target="../media/image-16-3.png"/><Relationship Id="rId6" Type="http://schemas.openxmlformats.org/officeDocument/2006/relationships/image" Target="../media/image-16-3.png"/><Relationship Id="rId7" Type="http://schemas.openxmlformats.org/officeDocument/2006/relationships/image" Target="../media/image-16-3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image" Target="../media/image-3-1.png"/><Relationship Id="rId4" Type="http://schemas.openxmlformats.org/officeDocument/2006/relationships/image" Target="../media/image-3-1.png"/><Relationship Id="rId5" Type="http://schemas.openxmlformats.org/officeDocument/2006/relationships/image" Target="../media/image-3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377440"/>
            <a:ext cx="6858000" cy="6858000"/>
          </a:xfrm>
          <a:prstGeom prst="ellipse">
            <a:avLst/>
          </a:prstGeom>
          <a:solidFill>
            <a:srgbClr val="3450A5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206240"/>
            <a:ext cx="5943600" cy="5943600"/>
          </a:xfrm>
          <a:prstGeom prst="ellipse">
            <a:avLst/>
          </a:prstGeom>
          <a:solidFill>
            <a:srgbClr val="00C9B1">
              <a:alpha val="12000"/>
            </a:srgbClr>
          </a:solidFill>
          <a:ln/>
        </p:spPr>
      </p:sp>
      <p:pic>
        <p:nvPicPr>
          <p:cNvPr id="4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酒店业操作系统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251460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一个平台，所有物业。</a:t>
            </a:r>
            <a:endParaRPr lang="en-US" sz="4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从前台到乐园闸口。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548640" y="434340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将 PMS、POS、乐园、水疗、财务与人力资源统一在一个云就绪平台上——实时运行，无需日终处理。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4864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家物业遍布亚太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38328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338328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个国家 · 自 2005 年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21792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21792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个集成模块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905256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905256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个登录管理一切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9448495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主题乐园与景点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像管理前台一样管理乐园闸口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票种、通票、套餐与团体票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自助机售票与在线购票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闸机对接——门禁控制与实时客流统计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eValue 数字钱包：充值、核销、园内无现金消费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一份账夹贯通门票、客房、零售与餐饮——马尼拉海洋公园模式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035636" y="1444752"/>
            <a:ext cx="4890847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ark-ticketing-packag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5364" y="1554480"/>
            <a:ext cx="4671391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乐园售票与套餐——自助机与柜台销售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采购 · 库存 · 餐饮成本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从请购到付款，全程无跑冒滴漏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请购 → 采购单 → 收货 → 供应商发票 → 应付对账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供应商管理，含价格历史与审批流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多仓库存：移动、调拨、盘点与稽核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配方与菜单成本联动 POS——销售即扣库存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采购建议与采购分析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570958"/>
            <a:ext cx="6483096" cy="4264724"/>
          </a:xfrm>
          <a:prstGeom prst="roundRect">
            <a:avLst>
              <a:gd name="adj" fmla="val 150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urchasing-advi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680686"/>
            <a:ext cx="6263640" cy="40452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采购建议——在营度假村的采购流程实景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多物业集团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管理的是集团，而不只是一家酒店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单一部署承载无限物业——同一代码库，按物业配置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一名员工服务多家物业——权限按物业定制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各物业独立的房价、设置、税率与语言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合并总账、跨物业分析、总部看板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法人主体切换，适配混合股权结构的集团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509392" y="1444752"/>
            <a:ext cx="5943336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dashboard-executiv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120" y="1554480"/>
            <a:ext cx="5723880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高管总览看板——集团业绩一目了然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的独到之处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一般 PMS 平台做不到的事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6" name="Image 0" descr="/tmp/claude-0/-home-user/9c32d122-cb69-5f58-a20e-fc4aea5650fb/scratchpad/icons/lay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2203704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组合预订集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554480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一笔预订承载多段入住——不同的入退日期、套餐、房价、场所与宾客分配，共用同一预订号。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181344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0" name="Shape 7"/>
          <p:cNvSpPr/>
          <p:nvPr/>
        </p:nvSpPr>
        <p:spPr>
          <a:xfrm>
            <a:off x="6437376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1" name="Image 1" descr="/tmp/claude-0/-home-user/9c32d122-cb69-5f58-a20e-fc4aea5650fb/scratchpad/icons/rou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2" y="2203704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87184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灵活的实时账务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7187184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主账单、消费路由、按宾客或公司拆分、账夹间转移——入住前后均可实时重组。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5" name="Shape 11"/>
          <p:cNvSpPr/>
          <p:nvPr/>
        </p:nvSpPr>
        <p:spPr>
          <a:xfrm>
            <a:off x="804672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6" name="Image 2" descr="/tmp/claude-0/-home-user/9c32d122-cb69-5f58-a20e-fc4aea5650fb/scratchpad/icons/bo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4489704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实时运营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554480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数字随业务即时变动。无需等待日终处理——报表、账夹与总账全部实时。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181344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20" name="Shape 15"/>
          <p:cNvSpPr/>
          <p:nvPr/>
        </p:nvSpPr>
        <p:spPr>
          <a:xfrm>
            <a:off x="6437376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21" name="Image 3" descr="/tmp/claude-0/-home-user/9c32d122-cb69-5f58-a20e-fc4aea5650fb/scratchpad/icons/glo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392" y="4489704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87184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无纸化，随处可用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7187184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 2002 年即基于浏览器——前台、预订与管理，有网络即可办公。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对比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对比常见系统组合</a:t>
            </a:r>
            <a:endParaRPr lang="en-US" sz="30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091672" cy="914400"/>
        </p:xfrm>
        <a:graphic>
          <a:graphicData uri="http://schemas.openxmlformats.org/drawingml/2006/table">
            <a:tbl>
              <a:tblPr/>
              <a:tblGrid>
                <a:gridCol w="6309360"/>
                <a:gridCol w="2377440"/>
                <a:gridCol w="2404872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功能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WinX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一般 PMS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完整 PMS（预订、前台）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多门店 POS——全部门店类型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完整财务（总账/应付/应收/资产）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人力资源，含生物识别考勤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主题乐园、自助机与闸机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水疗养生模块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 与会员忠诚计划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多物业原生支持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电子发票合规（马 MyInvois）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付费加购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员工与宾客移动应用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已包含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客户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深受亚太客户信赖——从城市酒店到度假之城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5" name="Image 0" descr="/home/user/E-HORS-WINX-Website/assets/logos/mop-h2o-ofppi-cop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043985"/>
            <a:ext cx="1719072" cy="59375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8892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7" name="Image 1" descr="/home/user/E-HORS-WINX-Website/assets/logos/im-hotel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88" y="1911096"/>
            <a:ext cx="1719072" cy="85953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02920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9" name="Image 2" descr="/home/user/E-HORS-WINX-Website/assets/logos/imperial-heritage-hotel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68" y="1859524"/>
            <a:ext cx="1719072" cy="96268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726948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3" descr="/home/user/E-HORS-WINX-Website/assets/logos/mz-fm-petrona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618" y="1856232"/>
            <a:ext cx="833131" cy="969264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950976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3" name="Image 4" descr="/home/user/E-HORS-WINX-Website/assets/logos/the-signature-k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928" y="1959445"/>
            <a:ext cx="1719072" cy="762838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4864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5" name="Image 5" descr="/home/user/E-HORS-WINX-Website/assets/logos/atmosphere-resort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3478639"/>
            <a:ext cx="1719072" cy="613954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278892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7" name="Image 6" descr="/home/user/E-HORS-WINX-Website/assets/logos/cebu-ocean-park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2676" y="3300984"/>
            <a:ext cx="1453896" cy="969264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502920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9" name="Image 7" descr="/home/user/E-HORS-WINX-Website/assets/logos/taman-simalem-resort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4332" y="3300984"/>
            <a:ext cx="1671145" cy="969264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726948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1" name="Image 8" descr="/home/user/E-HORS-WINX-Website/assets/logos/palm-seremban-hotel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4884" y="3300984"/>
            <a:ext cx="1450599" cy="969264"/>
          </a:xfrm>
          <a:prstGeom prst="rect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950976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3" name="Image 9" descr="/home/user/E-HORS-WINX-Website/assets/logos/crown-garden-hotel.jp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2378" y="3300984"/>
            <a:ext cx="1456171" cy="969264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54864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5" name="Image 10" descr="/home/user/E-HORS-WINX-Website/assets/logos/im-onsen-spa.jp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396" y="4745736"/>
            <a:ext cx="1453896" cy="969264"/>
          </a:xfrm>
          <a:prstGeom prst="rect">
            <a:avLst/>
          </a:prstGeom>
        </p:spPr>
      </p:pic>
      <p:sp>
        <p:nvSpPr>
          <p:cNvPr id="26" name="Shape 13"/>
          <p:cNvSpPr/>
          <p:nvPr/>
        </p:nvSpPr>
        <p:spPr>
          <a:xfrm>
            <a:off x="278892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7" name="Image 11" descr="/home/user/E-HORS-WINX-Website/assets/logos/nlue-lotus-hotel.jp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2676" y="4745736"/>
            <a:ext cx="1453896" cy="969264"/>
          </a:xfrm>
          <a:prstGeom prst="rect">
            <a:avLst/>
          </a:prstGeom>
        </p:spPr>
      </p:pic>
      <p:sp>
        <p:nvSpPr>
          <p:cNvPr id="28" name="Shape 14"/>
          <p:cNvSpPr/>
          <p:nvPr/>
        </p:nvSpPr>
        <p:spPr>
          <a:xfrm>
            <a:off x="502920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9" name="Image 12" descr="/home/user/E-HORS-WINX-Website/assets/logos/the-signature-puchong.jp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0368" y="4924158"/>
            <a:ext cx="1719072" cy="612419"/>
          </a:xfrm>
          <a:prstGeom prst="rect">
            <a:avLst/>
          </a:prstGeom>
        </p:spPr>
      </p:pic>
      <p:sp>
        <p:nvSpPr>
          <p:cNvPr id="30" name="Shape 15"/>
          <p:cNvSpPr/>
          <p:nvPr/>
        </p:nvSpPr>
        <p:spPr>
          <a:xfrm>
            <a:off x="726948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1" name="Image 13" descr="/home/user/E-HORS-WINX-Website/assets/logos/the-pad-coliving.jp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9401" y="4745736"/>
            <a:ext cx="1201567" cy="969264"/>
          </a:xfrm>
          <a:prstGeom prst="rect">
            <a:avLst/>
          </a:prstGeom>
        </p:spPr>
      </p:pic>
      <p:sp>
        <p:nvSpPr>
          <p:cNvPr id="32" name="Shape 16"/>
          <p:cNvSpPr/>
          <p:nvPr/>
        </p:nvSpPr>
        <p:spPr>
          <a:xfrm>
            <a:off x="950976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3" name="Image 14" descr="/home/user/E-HORS-WINX-Website/assets/logos/va-fm.jp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3516" y="4745736"/>
            <a:ext cx="1453896" cy="969264"/>
          </a:xfrm>
          <a:prstGeom prst="rect">
            <a:avLst/>
          </a:prstGeom>
        </p:spPr>
      </p:pic>
      <p:sp>
        <p:nvSpPr>
          <p:cNvPr id="34" name="Text 17"/>
          <p:cNvSpPr/>
          <p:nvPr/>
        </p:nvSpPr>
        <p:spPr>
          <a:xfrm>
            <a:off x="548640" y="614476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以上为服务过的 70+ 家物业节选，遍布马来西亚 · 菲律宾 · 印尼 · 泰国 · 澳大利亚 · 韩国。部分物业此后或已更换所有权或系统——列表仅作示意。</a:t>
            </a:r>
            <a:endParaRPr lang="en-US" sz="950" dirty="0"/>
          </a:p>
        </p:txBody>
      </p:sp>
      <p:sp>
        <p:nvSpPr>
          <p:cNvPr id="36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7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 · 安全 · 支持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基础设施由您选择——安全有保障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671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6" name="Image 0" descr="/tmp/claude-0/-home-user/9c32d122-cb69-5f58-a20e-fc4aea5650fb/scratchpad/icons/ser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" y="231343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0116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本地部署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00200" y="24048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完全掌控 · 局域网速度 · 支持离线 · 自有硬件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33832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10" name="Shape 7"/>
          <p:cNvSpPr/>
          <p:nvPr/>
        </p:nvSpPr>
        <p:spPr>
          <a:xfrm>
            <a:off x="777240" y="37673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1" descr="/tmp/claude-0/-home-user/9c32d122-cb69-5f58-a20e-fc4aea5650fb/scratchpad/icons/clou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391363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00200" y="36118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云端 / 托管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600200" y="40050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零硬件成本 · 自动备份 · 按需扩容 · 多区域就绪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48640" y="507492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两种模式运行同一 WinX 平台——随业务发展自由迁移。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6400800" y="17830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安全与合规</a:t>
            </a:r>
            <a:endParaRPr lang="en-US" sz="1500" dirty="0"/>
          </a:p>
        </p:txBody>
      </p:sp>
      <p:pic>
        <p:nvPicPr>
          <p:cNvPr id="16" name="Image 2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21992"/>
            <a:ext cx="201168" cy="2011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748272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基于角色的权限——每位员工只见其授权范围，按物业隔离</a:t>
            </a:r>
            <a:endParaRPr lang="en-US" sz="1200" dirty="0"/>
          </a:p>
        </p:txBody>
      </p:sp>
      <p:pic>
        <p:nvPicPr>
          <p:cNvPr id="18" name="Image 3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697480"/>
            <a:ext cx="201168" cy="2011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748272" y="2624328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完整审计留痕——每次变更记录员工编号与时间戳</a:t>
            </a:r>
            <a:endParaRPr lang="en-US" sz="1200" dirty="0"/>
          </a:p>
        </p:txBody>
      </p:sp>
      <p:pic>
        <p:nvPicPr>
          <p:cNvPr id="20" name="Image 4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172968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48272" y="3099816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加密且支持 SSL 的会话管理</a:t>
            </a:r>
            <a:endParaRPr lang="en-US" sz="1200" dirty="0"/>
          </a:p>
        </p:txBody>
      </p:sp>
      <p:pic>
        <p:nvPicPr>
          <p:cNvPr id="22" name="Image 5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648456"/>
            <a:ext cx="201168" cy="20116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748272" y="357530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MyInvois 电子发票，含数字签名（符合 LHDN）</a:t>
            </a:r>
            <a:endParaRPr lang="en-US" sz="1200" dirty="0"/>
          </a:p>
        </p:txBody>
      </p:sp>
      <p:pic>
        <p:nvPicPr>
          <p:cNvPr id="24" name="Image 6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4123944"/>
            <a:ext cx="201168" cy="20116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6748272" y="4050792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 签名的事务邮件</a:t>
            </a:r>
            <a:endParaRPr lang="en-US" sz="1200" dirty="0"/>
          </a:p>
        </p:txBody>
      </p:sp>
      <p:sp>
        <p:nvSpPr>
          <p:cNvPr id="26" name="Text 17"/>
          <p:cNvSpPr/>
          <p:nvPr/>
        </p:nvSpPr>
        <p:spPr>
          <a:xfrm>
            <a:off x="6400800" y="47091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实施与支持</a:t>
            </a:r>
            <a:endParaRPr lang="en-US" sz="1500" dirty="0"/>
          </a:p>
        </p:txBody>
      </p:sp>
      <p:sp>
        <p:nvSpPr>
          <p:cNvPr id="27" name="Text 18"/>
          <p:cNvSpPr/>
          <p:nvPr/>
        </p:nvSpPr>
        <p:spPr>
          <a:xfrm>
            <a:off x="6400800" y="50749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模块化上线——先核心模块，随发展扩展</a:t>
            </a:r>
            <a:endParaRPr lang="en-US" sz="120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内置培训课程，各程序配参考手册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服务台移动提醒 · 服务器每日巡检</a:t>
            </a:r>
            <a:endParaRPr lang="en-US" sz="1200" dirty="0"/>
          </a:p>
        </p:txBody>
      </p:sp>
      <p:sp>
        <p:nvSpPr>
          <p:cNvPr id="29" name="Text 19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560320" y="-2926080"/>
            <a:ext cx="7315200" cy="7315200"/>
          </a:xfrm>
          <a:prstGeom prst="ellipse">
            <a:avLst/>
          </a:prstGeom>
          <a:solidFill>
            <a:srgbClr val="3450A5">
              <a:alpha val="16000"/>
            </a:srgbClr>
          </a:solidFill>
          <a:ln/>
        </p:spPr>
      </p:sp>
      <p:pic>
        <p:nvPicPr>
          <p:cNvPr id="3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3774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看 WinX 如何运转您的业务。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32918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预约定制演示——按您的物业组合与工作流程，提供匹配的方案与报价。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4160520"/>
            <a:ext cx="3108960" cy="566928"/>
          </a:xfrm>
          <a:prstGeom prst="roundRect">
            <a:avLst>
              <a:gd name="adj" fmla="val 50000"/>
            </a:avLst>
          </a:prstGeom>
          <a:solidFill>
            <a:srgbClr val="00C9B1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41605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预约演示  →</a:t>
            </a:r>
            <a:endParaRPr lang="en-US" sz="1500" dirty="0"/>
          </a:p>
        </p:txBody>
      </p:sp>
      <p:pic>
        <p:nvPicPr>
          <p:cNvPr id="8" name="Image 1" descr="/tmp/claude-0/-home-user/9c32d122-cb69-5f58-a20e-fc4aea5650fb/scratchpad/icons/we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23036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400" dirty="0"/>
          </a:p>
        </p:txBody>
      </p:sp>
      <p:pic>
        <p:nvPicPr>
          <p:cNvPr id="10" name="Image 2" descr="/tmp/claude-0/-home-user/9c32d122-cb69-5f58-a20e-fc4aea5650fb/scratchpad/icons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0" y="523036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20624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info@ehors.com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548640" y="6126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为酒店业而生，为增长而设计。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关于 EHORS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二十年酒店业系统工程积淀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2514600"/>
            <a:ext cx="10454335" cy="0"/>
          </a:xfrm>
          <a:prstGeom prst="line">
            <a:avLst/>
          </a:prstGeom>
          <a:noFill/>
          <a:ln w="3175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6384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2002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-2743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创立于马来西亚槟城，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在“云”概念出现之前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就已采用网页架构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77251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90867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063435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首个商业版本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正式上线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968118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81734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2009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15430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第三代版本发布——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即沿用至今的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平台架构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058985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2601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45169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研发中心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设立于菲律宾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149852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3468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36036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荣获 MSC Malaysia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资格认证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11240719" y="2432304"/>
            <a:ext cx="164592" cy="164592"/>
          </a:xfrm>
          <a:prstGeom prst="ellipse">
            <a:avLst/>
          </a:prstGeom>
          <a:solidFill>
            <a:srgbClr val="00C9B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454335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今天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426903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 家物业遍布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个国家——酒店、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度假村、主题乐园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Manila Ocean Park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77240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海洋馆、Hotel H2O、零售、水疗与自助机——一套系统，一份宾客账夹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334256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62856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Imperial Heritage · I’M Hotel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62856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酒店、城市温泉水疗与公寓统一入账至一份主账夹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19872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48472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Petronas Pengerang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348472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企业级住宿设施，单一 WinX 部署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为何选择单一平台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用一套系统取代多家供应商拼凑的组合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多供应商组合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8006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PMS、POS、财务各自独立——每套都要授权、续费和接口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宾客数据散落各系统，没有统一档案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夜审对账让所有数字都要等到明天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收入在酒店、乐园、水疗与门店之间流失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每项新法规（电子发票）都要每套系统各做一次项目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1792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243A82"/>
          </a:solidFill>
          <a:ln/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3796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之道</a:t>
            </a:r>
            <a:endParaRPr lang="en-US" sz="1700" dirty="0"/>
          </a:p>
        </p:txBody>
      </p:sp>
      <p:pic>
        <p:nvPicPr>
          <p:cNvPr id="9" name="Image 0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624328"/>
            <a:ext cx="237744" cy="2377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903720" y="2532888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一个登录、一个数据库——所有模块原生集成</a:t>
            </a:r>
            <a:endParaRPr lang="en-US" sz="1350" dirty="0"/>
          </a:p>
        </p:txBody>
      </p:sp>
      <p:pic>
        <p:nvPicPr>
          <p:cNvPr id="11" name="Image 1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3337560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03720" y="3246120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一份账夹贯通客房、门票、餐饮与水疗消费</a:t>
            </a:r>
            <a:endParaRPr lang="en-US" sz="1350" dirty="0"/>
          </a:p>
        </p:txBody>
      </p:sp>
      <p:pic>
        <p:nvPicPr>
          <p:cNvPr id="13" name="Image 2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4050792"/>
            <a:ext cx="237744" cy="2377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03720" y="395935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账夹实时过账总账：当天出损益，不必等月结</a:t>
            </a:r>
            <a:endParaRPr lang="en-US" sz="1350" dirty="0"/>
          </a:p>
        </p:txBody>
      </p:sp>
      <p:pic>
        <p:nvPicPr>
          <p:cNvPr id="15" name="Image 3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764024"/>
            <a:ext cx="237744" cy="23774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903720" y="4672584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每个触点共享同一份 360° 宾客档案</a:t>
            </a:r>
            <a:endParaRPr lang="en-US" sz="1350" dirty="0"/>
          </a:p>
        </p:txBody>
      </p:sp>
      <p:pic>
        <p:nvPicPr>
          <p:cNvPr id="17" name="Image 4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5477256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03720" y="5385816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一次合规——MyInvois 电子发票平台内置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1" name="Text 1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平台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每个部门，同一系统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4944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" name="Image 0" descr="/tmp/claude-0/-home-user/9c32d122-cb69-5f58-a20e-fc4aea5650fb/scratchpad/icons/hot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2039112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35024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前台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335024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预订 → 退房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364992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511296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1" name="Image 1" descr="/tmp/claude-0/-home-user/9c32d122-cb69-5f58-a20e-fc4aea5650fb/scratchpad/icons/po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039112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151376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销售点 POS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151376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餐厅 · 零售 · 快餐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81344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327648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6" name="Image 2" descr="/tmp/claude-0/-home-user/9c32d122-cb69-5f58-a20e-fc4aea5650fb/scratchpad/icons/ac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2039112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67728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财务会计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967728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总账 · 应付 · 应收 · 固定资产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8997696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144000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1" name="Image 3" descr="/tmp/claude-0/-home-user/9c32d122-cb69-5f58-a20e-fc4aea5650fb/scratchpad/icons/h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728" y="203911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784080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人力资源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9784080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生物识别考勤 · 角色权限</a:t>
            </a:r>
            <a:endParaRPr lang="en-US" sz="950" dirty="0"/>
          </a:p>
        </p:txBody>
      </p:sp>
      <p:sp>
        <p:nvSpPr>
          <p:cNvPr id="24" name="Shape 18"/>
          <p:cNvSpPr/>
          <p:nvPr/>
        </p:nvSpPr>
        <p:spPr>
          <a:xfrm>
            <a:off x="548640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94944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6" name="Image 4" descr="/tmp/claude-0/-home-user/9c32d122-cb69-5f58-a20e-fc4aea5650fb/scratchpad/icons/mk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3246120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35024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销售与营销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1335024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· 会员忠诚 · 房价管理</a:t>
            </a:r>
            <a:endParaRPr lang="en-US" sz="950" dirty="0"/>
          </a:p>
        </p:txBody>
      </p:sp>
      <p:sp>
        <p:nvSpPr>
          <p:cNvPr id="29" name="Shape 22"/>
          <p:cNvSpPr/>
          <p:nvPr/>
        </p:nvSpPr>
        <p:spPr>
          <a:xfrm>
            <a:off x="3364992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3511296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1" name="Image 5" descr="/tmp/claude-0/-home-user/9c32d122-cb69-5f58-a20e-fc4aea5650fb/scratchpad/icons/fnb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024" y="3246120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151376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餐饮管理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4151376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配方 · 菜单 · 成本控制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6181344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327648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6" name="Image 6" descr="/tmp/claude-0/-home-user/9c32d122-cb69-5f58-a20e-fc4aea5650fb/scratchpad/icons/purch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376" y="3246120"/>
            <a:ext cx="292608" cy="29260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967728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采购与库存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6967728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采购单 → 收货 → 库存盘点</a:t>
            </a:r>
            <a:endParaRPr lang="en-US" sz="950" dirty="0"/>
          </a:p>
        </p:txBody>
      </p:sp>
      <p:sp>
        <p:nvSpPr>
          <p:cNvPr id="39" name="Shape 30"/>
          <p:cNvSpPr/>
          <p:nvPr/>
        </p:nvSpPr>
        <p:spPr>
          <a:xfrm>
            <a:off x="8997696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9144000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1" name="Image 7" descr="/tmp/claude-0/-home-user/9c32d122-cb69-5f58-a20e-fc4aea5650fb/scratchpad/icons/par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728" y="3246120"/>
            <a:ext cx="292608" cy="292608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784080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主题乐园</a:t>
            </a:r>
            <a:endParaRPr lang="en-US" sz="1250" dirty="0"/>
          </a:p>
        </p:txBody>
      </p:sp>
      <p:sp>
        <p:nvSpPr>
          <p:cNvPr id="43" name="Text 33"/>
          <p:cNvSpPr/>
          <p:nvPr/>
        </p:nvSpPr>
        <p:spPr>
          <a:xfrm>
            <a:off x="9784080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门票 · 自助机 · 闸机</a:t>
            </a:r>
            <a:endParaRPr lang="en-US" sz="950" dirty="0"/>
          </a:p>
        </p:txBody>
      </p:sp>
      <p:sp>
        <p:nvSpPr>
          <p:cNvPr id="44" name="Shape 34"/>
          <p:cNvSpPr/>
          <p:nvPr/>
        </p:nvSpPr>
        <p:spPr>
          <a:xfrm>
            <a:off x="548640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5" name="Shape 35"/>
          <p:cNvSpPr/>
          <p:nvPr/>
        </p:nvSpPr>
        <p:spPr>
          <a:xfrm>
            <a:off x="694944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6" name="Image 8" descr="/tmp/claude-0/-home-user/9c32d122-cb69-5f58-a20e-fc4aea5650fb/scratchpad/icons/spa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72" y="4453128"/>
            <a:ext cx="292608" cy="292608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1335024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水疗养生</a:t>
            </a:r>
            <a:endParaRPr lang="en-US" sz="1250" dirty="0"/>
          </a:p>
        </p:txBody>
      </p:sp>
      <p:sp>
        <p:nvSpPr>
          <p:cNvPr id="48" name="Text 37"/>
          <p:cNvSpPr/>
          <p:nvPr/>
        </p:nvSpPr>
        <p:spPr>
          <a:xfrm>
            <a:off x="1335024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预约 · 理疗师 · POS</a:t>
            </a:r>
            <a:endParaRPr lang="en-US" sz="950" dirty="0"/>
          </a:p>
        </p:txBody>
      </p:sp>
      <p:sp>
        <p:nvSpPr>
          <p:cNvPr id="49" name="Shape 38"/>
          <p:cNvSpPr/>
          <p:nvPr/>
        </p:nvSpPr>
        <p:spPr>
          <a:xfrm>
            <a:off x="3364992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0" name="Shape 39"/>
          <p:cNvSpPr/>
          <p:nvPr/>
        </p:nvSpPr>
        <p:spPr>
          <a:xfrm>
            <a:off x="3511296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1" name="Image 9" descr="/tmp/claude-0/-home-user/9c32d122-cb69-5f58-a20e-fc4aea5650fb/scratchpad/icons/hk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024" y="4453128"/>
            <a:ext cx="292608" cy="292608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4151376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客房与维修</a:t>
            </a:r>
            <a:endParaRPr lang="en-US" sz="1250" dirty="0"/>
          </a:p>
        </p:txBody>
      </p:sp>
      <p:sp>
        <p:nvSpPr>
          <p:cNvPr id="53" name="Text 41"/>
          <p:cNvSpPr/>
          <p:nvPr/>
        </p:nvSpPr>
        <p:spPr>
          <a:xfrm>
            <a:off x="4151376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实时房态 · 报修</a:t>
            </a:r>
            <a:endParaRPr lang="en-US" sz="950" dirty="0"/>
          </a:p>
        </p:txBody>
      </p:sp>
      <p:sp>
        <p:nvSpPr>
          <p:cNvPr id="54" name="Shape 42"/>
          <p:cNvSpPr/>
          <p:nvPr/>
        </p:nvSpPr>
        <p:spPr>
          <a:xfrm>
            <a:off x="6181344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5" name="Shape 43"/>
          <p:cNvSpPr/>
          <p:nvPr/>
        </p:nvSpPr>
        <p:spPr>
          <a:xfrm>
            <a:off x="6327648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6" name="Image 10" descr="/tmp/claude-0/-home-user/9c32d122-cb69-5f58-a20e-fc4aea5650fb/scratchpad/icons/guest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376" y="4453128"/>
            <a:ext cx="292608" cy="292608"/>
          </a:xfrm>
          <a:prstGeom prst="rect">
            <a:avLst/>
          </a:prstGeom>
        </p:spPr>
      </p:pic>
      <p:sp>
        <p:nvSpPr>
          <p:cNvPr id="57" name="Text 44"/>
          <p:cNvSpPr/>
          <p:nvPr/>
        </p:nvSpPr>
        <p:spPr>
          <a:xfrm>
            <a:off x="6967728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宾客服务</a:t>
            </a:r>
            <a:endParaRPr lang="en-US" sz="1250" dirty="0"/>
          </a:p>
        </p:txBody>
      </p:sp>
      <p:sp>
        <p:nvSpPr>
          <p:cNvPr id="58" name="Text 45"/>
          <p:cNvSpPr/>
          <p:nvPr/>
        </p:nvSpPr>
        <p:spPr>
          <a:xfrm>
            <a:off x="6967728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需求 · 服务台</a:t>
            </a:r>
            <a:endParaRPr lang="en-US" sz="950" dirty="0"/>
          </a:p>
        </p:txBody>
      </p:sp>
      <p:sp>
        <p:nvSpPr>
          <p:cNvPr id="59" name="Shape 46"/>
          <p:cNvSpPr/>
          <p:nvPr/>
        </p:nvSpPr>
        <p:spPr>
          <a:xfrm>
            <a:off x="8997696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60" name="Shape 47"/>
          <p:cNvSpPr/>
          <p:nvPr/>
        </p:nvSpPr>
        <p:spPr>
          <a:xfrm>
            <a:off x="9144000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1" name="Image 11" descr="/tmp/claude-0/-home-user/9c32d122-cb69-5f58-a20e-fc4aea5650fb/scratchpad/icons/multi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3728" y="4453128"/>
            <a:ext cx="292608" cy="292608"/>
          </a:xfrm>
          <a:prstGeom prst="rect">
            <a:avLst/>
          </a:prstGeom>
        </p:spPr>
      </p:pic>
      <p:sp>
        <p:nvSpPr>
          <p:cNvPr id="62" name="Text 48"/>
          <p:cNvSpPr/>
          <p:nvPr/>
        </p:nvSpPr>
        <p:spPr>
          <a:xfrm>
            <a:off x="9784080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集团多物业管理</a:t>
            </a:r>
            <a:endParaRPr lang="en-US" sz="1250" dirty="0"/>
          </a:p>
        </p:txBody>
      </p:sp>
      <p:sp>
        <p:nvSpPr>
          <p:cNvPr id="63" name="Text 49"/>
          <p:cNvSpPr/>
          <p:nvPr/>
        </p:nvSpPr>
        <p:spPr>
          <a:xfrm>
            <a:off x="9784080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集团级管控</a:t>
            </a:r>
            <a:endParaRPr lang="en-US" sz="950" dirty="0"/>
          </a:p>
        </p:txBody>
      </p:sp>
      <p:sp>
        <p:nvSpPr>
          <p:cNvPr id="64" name="Shape 50"/>
          <p:cNvSpPr/>
          <p:nvPr/>
        </p:nvSpPr>
        <p:spPr>
          <a:xfrm>
            <a:off x="548640" y="5376672"/>
            <a:ext cx="11192256" cy="658368"/>
          </a:xfrm>
          <a:prstGeom prst="roundRect">
            <a:avLst>
              <a:gd name="adj" fmla="val 8333"/>
            </a:avLst>
          </a:prstGeom>
          <a:solidFill>
            <a:srgbClr val="1B1F2E"/>
          </a:solidFill>
          <a:ln/>
        </p:spPr>
      </p:sp>
      <p:pic>
        <p:nvPicPr>
          <p:cNvPr id="65" name="Image 12" descr="/tmp/claude-0/-home-user/9c32d122-cb69-5f58-a20e-fc4aea5650fb/scratchpad/icons/mobil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" y="5559552"/>
            <a:ext cx="292608" cy="292608"/>
          </a:xfrm>
          <a:prstGeom prst="rect">
            <a:avLst/>
          </a:prstGeom>
        </p:spPr>
      </p:pic>
      <p:sp>
        <p:nvSpPr>
          <p:cNvPr id="66" name="Text 51"/>
          <p:cNvSpPr/>
          <p:nvPr/>
        </p:nvSpPr>
        <p:spPr>
          <a:xfrm>
            <a:off x="1261872" y="547725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移动应用  </a:t>
            </a:r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员工端 · 餐厅服务端 / POS · 快餐端 · 宾客端</a:t>
            </a:r>
            <a:endParaRPr lang="en-US" sz="1300" dirty="0"/>
          </a:p>
        </p:txBody>
      </p:sp>
      <p:sp>
        <p:nvSpPr>
          <p:cNvPr id="68" name="Text 5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69" name="Text 5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前台 · PMS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一块实时看板承载完整宾客旅程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散客、团队、协议与在线预订，含订金计划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组合预订集——一笔预订涵盖不同日期、套餐、场所与宾客分配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拖拽式排房，房态由客房部实时更新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账夹消费、转账路由、拆分与转移——全部实时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登记卡、电子房卡、快速退房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reception-board-accommod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实时前台看板——取自在营物业实景（宾客数据已匿名）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 CRM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宾客未到前台，档案先行呈现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360° 档案——历次入住、分部门消费、偏好、回头次数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VIP 等级与回头客识别，前台一键调出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会员忠诚计划，含权益等级与 eValue 钱包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问卷、邮件营销与沟通历史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酒店 CRM，无需再买第二套系统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696132"/>
            <a:ext cx="6483096" cy="4014377"/>
          </a:xfrm>
          <a:prstGeom prst="roundRect">
            <a:avLst>
              <a:gd name="adj" fmla="val 1594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guest-history-36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805860"/>
            <a:ext cx="6263640" cy="37949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宾客历史 360°——入住时即时呈现的 CRM 档案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销售点 POS · 餐饮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五种门店类型，同一收入流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餐厅、快餐、零售、乐园与水疗 POS——一个后台统一配置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桌台管理、分道上菜、拆账、作废与折扣管控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挂房消费直接入宾客账夹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宾客扫码点单，服务员移动端接单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配方成本核算，每笔销售自动扣减库存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86180" y="1444752"/>
            <a:ext cx="2389761" cy="4517136"/>
          </a:xfrm>
          <a:prstGeom prst="roundRect">
            <a:avLst>
              <a:gd name="adj" fmla="val 2678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os-restaura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5908" y="1554480"/>
            <a:ext cx="2170305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餐厅 POS——在营物业的触屏点单实景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收益与分销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领先还是落后，一眼可见——且来得及行动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预订进度——在册间夜对比去年同期，含新增预订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天与 10 天入住率预测及新增预订报表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价格代码、早鸟价、长住价、促销码、附加费日历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细分市场与渠道业绩报表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基于实时房态的直订引擎——降低 OTA 依赖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booking-pa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预订进度报表——逐月累积曲线，配通俗解读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会计与财务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当天出损益，不必等月结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账夹实时过账总账，夜审全自动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总账、应付、应收、固定资产、预算与多币种一体化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集团合并报表，跨物业总账平衡器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马来西亚 MyInvois（LHDN）电子发票合规内置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每笔交易留痕——员工编号与时间戳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2027682"/>
            <a:ext cx="6483096" cy="3351276"/>
          </a:xfrm>
          <a:prstGeom prst="roundRect">
            <a:avLst>
              <a:gd name="adj" fmla="val 19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consolidated-pn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2137410"/>
            <a:ext cx="6263640" cy="31318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合并损益表——由实时总账汇总生成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E-HORS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WinX by EHORS — All-in-One Hospitality Platform</dc:title>
  <dc:subject>PptxGenJS Presentation</dc:subject>
  <dc:creator>EHORS</dc:creator>
  <cp:lastModifiedBy>EHORS</cp:lastModifiedBy>
  <cp:revision>1</cp:revision>
  <dcterms:created xsi:type="dcterms:W3CDTF">2026-08-13T00:29:42Z</dcterms:created>
  <dcterms:modified xsi:type="dcterms:W3CDTF">2026-08-13T00:29:42Z</dcterms:modified>
</cp:coreProperties>
</file>