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WinX by EHORS: complete hospitality ERP. Live at 70+ properties in 6 countries since 2005. One system covers PMS, POS, theme parks, spa, finance and HR.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Reference: Manila Ocean Park — oceanarium, Hotel H2O, in-park retail, spa and kiosks on one install.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Procurement, inventory and F&amp;B costing close the loop with POS and AP — no rekeying between systems.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Multi-property is day-one architecture, not an upgrade: 70+ properties run on this model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Sales line: while many PMS platforms force one reservation pattern and fixed folio logic, WinX supports mixed-date/mixed-package reservation sets and live billing controls in real time, fully paperless, from anywhere.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Everything in the left column ships inside WinX. With a typical PMS, most rows are separate purchases with separate vendors and interfaces.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relevant references per prospect: theme parks → Manila Ocean Park / Cebu Ocean Park; city hotels → I'M Hotel, Signature KL; resorts → Atmosphere, Taman Simalem; large-scale → Petronas Pengerang.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Deployment is a choice, not a constraint. Security: RBAC per property, full audit trails, encrypted sessions, MyInvois digital signatures, DKIM email.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invite them to a tailored demo at ehors-tech.com (demo request form) or info@ehors.com.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Founded 2002 in Penang; commercial since 2005; V3 since 2009. R&amp;D in the Philippines since 2010, MSC status 2017. Flagship references: Manila Ocean Park, Imperial Heritage, Petronas Pengerang.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Positioning: a multi-vendor stack multiplies license costs, interfaces and compliance work. WinX is one platform, one folio, one guest profile, real-time GL.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 integrated modules plus 4 purpose-built mobile apps. Everything ships in one platform — no third-party add-ons to buy.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USP: combined reservation sets and flexible live billing — most PMS platforms force one reservation pattern and fixed folio logic.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PMS already knows your repeat guests — WinX surfaces that at check-in with no separate CRM purchase.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Multi-outlet POS is native, not an add-on. Sales post to the same folio and GL as rooms.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raw on-the-books number tells you nothing; compared to same-time-last-year it becomes a verdict in time to 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"Good night, night auditor" — journals post automatically; finance reads live figures while the month is still running.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jpg"/><Relationship Id="rId3" Type="http://schemas.openxmlformats.org/officeDocument/2006/relationships/image" Target="../media/image-15-3.jp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jpg"/><Relationship Id="rId7" Type="http://schemas.openxmlformats.org/officeDocument/2006/relationships/image" Target="../media/image-15-7.jpg"/><Relationship Id="rId8" Type="http://schemas.openxmlformats.org/officeDocument/2006/relationships/image" Target="../media/image-15-8.jpg"/><Relationship Id="rId9" Type="http://schemas.openxmlformats.org/officeDocument/2006/relationships/image" Target="../media/image-15-9.jpg"/><Relationship Id="rId10" Type="http://schemas.openxmlformats.org/officeDocument/2006/relationships/image" Target="../media/image-15-10.jpg"/><Relationship Id="rId11" Type="http://schemas.openxmlformats.org/officeDocument/2006/relationships/image" Target="../media/image-15-11.jpg"/><Relationship Id="rId12" Type="http://schemas.openxmlformats.org/officeDocument/2006/relationships/image" Target="../media/image-15-12.jpg"/><Relationship Id="rId13" Type="http://schemas.openxmlformats.org/officeDocument/2006/relationships/image" Target="../media/image-15-13.jpg"/><Relationship Id="rId14" Type="http://schemas.openxmlformats.org/officeDocument/2006/relationships/image" Target="../media/image-15-14.jpg"/><Relationship Id="rId15" Type="http://schemas.openxmlformats.org/officeDocument/2006/relationships/image" Target="../media/image-15-15.jp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3.png"/><Relationship Id="rId5" Type="http://schemas.openxmlformats.org/officeDocument/2006/relationships/image" Target="../media/image-16-3.png"/><Relationship Id="rId6" Type="http://schemas.openxmlformats.org/officeDocument/2006/relationships/image" Target="../media/image-16-3.png"/><Relationship Id="rId7" Type="http://schemas.openxmlformats.org/officeDocument/2006/relationships/image" Target="../media/image-16-3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1.png"/><Relationship Id="rId3" Type="http://schemas.openxmlformats.org/officeDocument/2006/relationships/image" Target="../media/image-3-1.png"/><Relationship Id="rId4" Type="http://schemas.openxmlformats.org/officeDocument/2006/relationships/image" Target="../media/image-3-1.png"/><Relationship Id="rId5" Type="http://schemas.openxmlformats.org/officeDocument/2006/relationships/image" Target="../media/image-3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2377440"/>
            <a:ext cx="6858000" cy="6858000"/>
          </a:xfrm>
          <a:prstGeom prst="ellipse">
            <a:avLst/>
          </a:prstGeom>
          <a:solidFill>
            <a:srgbClr val="3450A5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194560" y="4206240"/>
            <a:ext cx="5943600" cy="5943600"/>
          </a:xfrm>
          <a:prstGeom prst="ellipse">
            <a:avLst/>
          </a:prstGeom>
          <a:solidFill>
            <a:srgbClr val="00C9B1">
              <a:alpha val="12000"/>
            </a:srgbClr>
          </a:solidFill>
          <a:ln/>
        </p:spPr>
      </p:sp>
      <p:pic>
        <p:nvPicPr>
          <p:cNvPr id="4" name="Image 0" descr="/home/user/E-HORS-WINX-Website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1371600" cy="6903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5BC8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BY EHORS · OS HOSPITALITI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251460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platform. Setiap hartanah.</a:t>
            </a:r>
            <a:endParaRPr lang="en-US" sz="4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Dari meja depan ke pintu taman.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548640" y="434340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menyatukan PMS, POS, taman tema, spa, kewangan dan HR pada satu platform sedia-awan — masa nyata, tanpa bergantung pada proses hujung hari.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70+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4864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hartanah di seluruh APAC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38328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338328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negara · sejak 2005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21792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621792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bersepadu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905256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905256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masuk untuk semua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9448495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TAMAN TEMA &amp; TARIKAN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Urus pintu taman seperti meja depan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Jenis tiket, pas, pakej dan tiket kumpulan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Jualan layan diri kios dan tiket dalam talian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Integrasi pintu putar — kawalan akses dan kiraan pengunjung masa nyata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Dompet digital eValue: tambah nilai, tebus, perbelanjaan tanpa tunai dalam taman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folio merangkumi tiket, bilik, runcit dan F&amp;B — model Manila Ocean Park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035636" y="1444752"/>
            <a:ext cx="4890847" cy="4517136"/>
          </a:xfrm>
          <a:prstGeom prst="roundRect">
            <a:avLst>
              <a:gd name="adj" fmla="val 1417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ark-ticketing-packag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5364" y="1554480"/>
            <a:ext cx="4671391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Tiket &amp; pakej taman — jualan kios dan kaunter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PEROLEHAN · INVENTORI · KOS F&amp;B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Dari rekuisisi hingga pembayaran, tanpa kebocoran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Rekuisisi → pesanan belian → penerimaan barang → invois pembekal → padanan AP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Pengurusan pembekal dengan sejarah harga dan aliran kelulusan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Stok berbilang lokasi: pergerakan, pemindahan, kiraan dan audit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Pengekosan resipi dan menu terikat pada POS — stok ditolak semasa jualan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Nasihat belian dan analitik perolehan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570958"/>
            <a:ext cx="6483096" cy="4264724"/>
          </a:xfrm>
          <a:prstGeom prst="roundRect">
            <a:avLst>
              <a:gd name="adj" fmla="val 150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urchasing-advi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680686"/>
            <a:ext cx="6263640" cy="40452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Nasihat belian — aliran perolehan di resort sebenar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MULTI-HARTANAH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Urus kumpulan, bukan sekadar sebuah hotel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Hartanah tanpa had pada satu pemasangan — satu pangkalan kod, konfigurasi setiap hartanah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Seorang pekerja, banyak hartanah — akses disesuaikan setiap hartanah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Kadar, tetapan, cukai dan terjemahan khusus hartanah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 disatukan, analitik rentas hartanah, papan pemuka ibu pejabat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Penukar entiti undang-undang untuk kumpulan dengan struktur pemilikan campuran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509392" y="1444752"/>
            <a:ext cx="5943336" cy="4517136"/>
          </a:xfrm>
          <a:prstGeom prst="roundRect">
            <a:avLst>
              <a:gd name="adj" fmla="val 1417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dashboard-executiv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9120" y="1554480"/>
            <a:ext cx="5723880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Papan pemuka eksekutif — prestasi kumpulan sepintas lalu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5BC8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KEISTIMEWAAN WINX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yang platform PMS biasa tidak mampu buat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2075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6" name="Image 0" descr="/tmp/claude-0/-home-user/9c32d122-cb69-5f58-a20e-fc4aea5650fb/scratchpad/icons/lay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688" y="2203704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2039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tempahan gabungan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554480" y="2441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tempahan memuatkan banyak penginapan — tarikh masuk/keluar, pakej, kadar, lokasi dan agihan tetamu berbeza di bawah satu ID tempahan.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181344" y="1783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10" name="Shape 7"/>
          <p:cNvSpPr/>
          <p:nvPr/>
        </p:nvSpPr>
        <p:spPr>
          <a:xfrm>
            <a:off x="6437376" y="2075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11" name="Image 1" descr="/tmp/claude-0/-home-user/9c32d122-cb69-5f58-a20e-fc4aea5650fb/scratchpad/icons/rou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2" y="2203704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87184" y="2039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Pengebilan langsung fleksibel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7187184" y="2441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 induk, caj dihalakan, pisah mengikut tetamu atau syarikat, pindah antara folio — disusun semula masa nyata, sebelum atau selepas daftar masuk.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48640" y="4069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15" name="Shape 11"/>
          <p:cNvSpPr/>
          <p:nvPr/>
        </p:nvSpPr>
        <p:spPr>
          <a:xfrm>
            <a:off x="804672" y="4361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16" name="Image 2" descr="/tmp/claude-0/-home-user/9c32d122-cb69-5f58-a20e-fc4aea5650fb/scratchpad/icons/bo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4489704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554480" y="4325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Operasi masa nyata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1554480" y="4727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Angka bergerak sebaik ia berlaku. Tiada menunggu proses hujung hari — laporan, folio dan GL sentiasa langsung.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181344" y="4069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20" name="Shape 15"/>
          <p:cNvSpPr/>
          <p:nvPr/>
        </p:nvSpPr>
        <p:spPr>
          <a:xfrm>
            <a:off x="6437376" y="4361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21" name="Image 3" descr="/tmp/claude-0/-home-user/9c32d122-cb69-5f58-a20e-fc4aea5650fb/scratchpad/icons/glo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392" y="4489704"/>
            <a:ext cx="310896" cy="3108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87184" y="4325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Tanpa kertas, di mana-mana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7187184" y="4727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Aliran kerja berasaskan pelayar sejak 2002 — meja depan, tempahan dan pengurusan dari mana-mana lokasi berinternet.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26" name="Text 19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PERBANDINGAN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vs timbunan biasa</a:t>
            </a:r>
            <a:endParaRPr lang="en-US" sz="30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11091672" cy="914400"/>
        </p:xfrm>
        <a:graphic>
          <a:graphicData uri="http://schemas.openxmlformats.org/drawingml/2006/table">
            <a:tbl>
              <a:tblPr/>
              <a:tblGrid>
                <a:gridCol w="6309360"/>
                <a:gridCol w="2377440"/>
                <a:gridCol w="2404872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Keupayaan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WinX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PMS biasa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PMS penuh (tempahan, pejabat depan)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 berbilang outlet — semua jenis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Tambahan berbayar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Perakaunan penuh (GL / AP / AR / aset)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Tambahan berbayar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HR dengan kehadiran biometrik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Tambahan berbayar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Taman tema, kios &amp; pintu putar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Tambahan berbayar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Modul spa &amp; kesihatan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Tambahan berbayar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CRM &amp; program kesetiaan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E89A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Terhad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Multi-hartanah dari hari pertama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Tambahan berbayar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Pematuhan e-Invois (MyInvois MY)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Tambahan berbayar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Aplikasi mudah alih staf &amp; tetamu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Termasuk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E89A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Terhad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PELANGGAN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Dipercayai seluruh APAC — hotel bandar hingga bandar peranginan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5" name="Image 0" descr="/home/user/E-HORS-WINX-Website/assets/logos/mop-h2o-ofppi-copi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043985"/>
            <a:ext cx="1719072" cy="59375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8892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7" name="Image 1" descr="/home/user/E-HORS-WINX-Website/assets/logos/im-hotel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88" y="1911096"/>
            <a:ext cx="1719072" cy="85953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02920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9" name="Image 2" descr="/home/user/E-HORS-WINX-Website/assets/logos/imperial-heritage-hotel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368" y="1859524"/>
            <a:ext cx="1719072" cy="96268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726948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1" name="Image 3" descr="/home/user/E-HORS-WINX-Website/assets/logos/mz-fm-petrona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618" y="1856232"/>
            <a:ext cx="833131" cy="969264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950976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3" name="Image 4" descr="/home/user/E-HORS-WINX-Website/assets/logos/the-signature-kl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0928" y="1959445"/>
            <a:ext cx="1719072" cy="762838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4864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5" name="Image 5" descr="/home/user/E-HORS-WINX-Website/assets/logos/atmosphere-resort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3478639"/>
            <a:ext cx="1719072" cy="613954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278892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7" name="Image 6" descr="/home/user/E-HORS-WINX-Website/assets/logos/cebu-ocean-park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2676" y="3300984"/>
            <a:ext cx="1453896" cy="969264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502920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9" name="Image 7" descr="/home/user/E-HORS-WINX-Website/assets/logos/taman-simalem-resort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4332" y="3300984"/>
            <a:ext cx="1671145" cy="969264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726948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1" name="Image 8" descr="/home/user/E-HORS-WINX-Website/assets/logos/palm-seremban-hotel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4884" y="3300984"/>
            <a:ext cx="1450599" cy="969264"/>
          </a:xfrm>
          <a:prstGeom prst="rect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950976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3" name="Image 9" descr="/home/user/E-HORS-WINX-Website/assets/logos/crown-garden-hotel.jp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2378" y="3300984"/>
            <a:ext cx="1456171" cy="969264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54864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5" name="Image 10" descr="/home/user/E-HORS-WINX-Website/assets/logos/im-onsen-spa.jp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2396" y="4745736"/>
            <a:ext cx="1453896" cy="969264"/>
          </a:xfrm>
          <a:prstGeom prst="rect">
            <a:avLst/>
          </a:prstGeom>
        </p:spPr>
      </p:pic>
      <p:sp>
        <p:nvSpPr>
          <p:cNvPr id="26" name="Shape 13"/>
          <p:cNvSpPr/>
          <p:nvPr/>
        </p:nvSpPr>
        <p:spPr>
          <a:xfrm>
            <a:off x="278892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7" name="Image 11" descr="/home/user/E-HORS-WINX-Website/assets/logos/nlue-lotus-hotel.jp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22676" y="4745736"/>
            <a:ext cx="1453896" cy="969264"/>
          </a:xfrm>
          <a:prstGeom prst="rect">
            <a:avLst/>
          </a:prstGeom>
        </p:spPr>
      </p:pic>
      <p:sp>
        <p:nvSpPr>
          <p:cNvPr id="28" name="Shape 14"/>
          <p:cNvSpPr/>
          <p:nvPr/>
        </p:nvSpPr>
        <p:spPr>
          <a:xfrm>
            <a:off x="502920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9" name="Image 12" descr="/home/user/E-HORS-WINX-Website/assets/logos/the-signature-puchong.jp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0368" y="4924158"/>
            <a:ext cx="1719072" cy="612419"/>
          </a:xfrm>
          <a:prstGeom prst="rect">
            <a:avLst/>
          </a:prstGeom>
        </p:spPr>
      </p:pic>
      <p:sp>
        <p:nvSpPr>
          <p:cNvPr id="30" name="Shape 15"/>
          <p:cNvSpPr/>
          <p:nvPr/>
        </p:nvSpPr>
        <p:spPr>
          <a:xfrm>
            <a:off x="726948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31" name="Image 13" descr="/home/user/E-HORS-WINX-Website/assets/logos/the-pad-coliving.jp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29401" y="4745736"/>
            <a:ext cx="1201567" cy="969264"/>
          </a:xfrm>
          <a:prstGeom prst="rect">
            <a:avLst/>
          </a:prstGeom>
        </p:spPr>
      </p:pic>
      <p:sp>
        <p:nvSpPr>
          <p:cNvPr id="32" name="Shape 16"/>
          <p:cNvSpPr/>
          <p:nvPr/>
        </p:nvSpPr>
        <p:spPr>
          <a:xfrm>
            <a:off x="950976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33" name="Image 14" descr="/home/user/E-HORS-WINX-Website/assets/logos/va-fm.jp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43516" y="4745736"/>
            <a:ext cx="1453896" cy="969264"/>
          </a:xfrm>
          <a:prstGeom prst="rect">
            <a:avLst/>
          </a:prstGeom>
        </p:spPr>
      </p:pic>
      <p:sp>
        <p:nvSpPr>
          <p:cNvPr id="34" name="Text 17"/>
          <p:cNvSpPr/>
          <p:nvPr/>
        </p:nvSpPr>
        <p:spPr>
          <a:xfrm>
            <a:off x="548640" y="614476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Pilihan daripada 70+ hartanah di MY · PH · ID · TH · AU · KR. Sesetengahnya mungkin telah bertukar pemilikan atau sistem sejak pelaksanaan — senarai sekadar ilustrasi.</a:t>
            </a:r>
            <a:endParaRPr lang="en-US" sz="950" dirty="0"/>
          </a:p>
        </p:txBody>
      </p:sp>
      <p:sp>
        <p:nvSpPr>
          <p:cNvPr id="36" name="Text 18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7" name="Text 19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PELAKSANAAN · KESELAMATAN · SOKONGAN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Infrastruktur anda, pilihan anda — terjamin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E8EDFA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167128"/>
            <a:ext cx="640080" cy="64008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6" name="Image 0" descr="/tmp/claude-0/-home-user/9c32d122-cb69-5f58-a20e-fc4aea5650fb/scratchpad/icons/ser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544" y="2313432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0116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premis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00200" y="2404872"/>
            <a:ext cx="3977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Kawalan penuh · kelajuan LAN · boleh luar talian · perkakasan anda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8640" y="3383280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E8EDFA"/>
          </a:solidFill>
          <a:ln/>
        </p:spPr>
      </p:sp>
      <p:sp>
        <p:nvSpPr>
          <p:cNvPr id="10" name="Shape 7"/>
          <p:cNvSpPr/>
          <p:nvPr/>
        </p:nvSpPr>
        <p:spPr>
          <a:xfrm>
            <a:off x="777240" y="3767328"/>
            <a:ext cx="640080" cy="64008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1" name="Image 1" descr="/tmp/claude-0/-home-user/9c32d122-cb69-5f58-a20e-fc4aea5650fb/scratchpad/icons/clou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" y="3913632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00200" y="36118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Awan / dihoskan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600200" y="4005072"/>
            <a:ext cx="3977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Tanpa kos perkakasan · sandaran automatik · skala ikut permintaan · sedia multi-wilayah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48640" y="507492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Kedua-duanya menjalankan platform WinX yang sama — berpindah antaranya seiring pertumbuhan.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6400800" y="17830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Keselamatan &amp; pematuhan</a:t>
            </a:r>
            <a:endParaRPr lang="en-US" sz="1500" dirty="0"/>
          </a:p>
        </p:txBody>
      </p:sp>
      <p:pic>
        <p:nvPicPr>
          <p:cNvPr id="16" name="Image 2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221992"/>
            <a:ext cx="201168" cy="20116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748272" y="21488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Akses berasaskan peranan — setiap pekerja hanya melihat apa yang dibenarkan, mengikut hartanah</a:t>
            </a:r>
            <a:endParaRPr lang="en-US" sz="1200" dirty="0"/>
          </a:p>
        </p:txBody>
      </p:sp>
      <p:pic>
        <p:nvPicPr>
          <p:cNvPr id="18" name="Image 3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697480"/>
            <a:ext cx="201168" cy="20116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748272" y="2624328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Jejak audit penuh — setiap perubahan direkodkan dengan ID pekerja dan cap masa</a:t>
            </a:r>
            <a:endParaRPr lang="en-US" sz="1200" dirty="0"/>
          </a:p>
        </p:txBody>
      </p:sp>
      <p:pic>
        <p:nvPicPr>
          <p:cNvPr id="20" name="Image 4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172968"/>
            <a:ext cx="201168" cy="20116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748272" y="3099816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Pengurusan sesi disulitkan, peka SSL</a:t>
            </a:r>
            <a:endParaRPr lang="en-US" sz="1200" dirty="0"/>
          </a:p>
        </p:txBody>
      </p:sp>
      <p:pic>
        <p:nvPicPr>
          <p:cNvPr id="22" name="Image 5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3648456"/>
            <a:ext cx="201168" cy="20116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748272" y="3575304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e-Invois MyInvois dengan tandatangan digital (patuh LHDN)</a:t>
            </a:r>
            <a:endParaRPr lang="en-US" sz="1200" dirty="0"/>
          </a:p>
        </p:txBody>
      </p:sp>
      <p:pic>
        <p:nvPicPr>
          <p:cNvPr id="24" name="Image 6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4123944"/>
            <a:ext cx="201168" cy="20116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6748272" y="4050792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E-mel transaksi bertandatangan DKIM</a:t>
            </a:r>
            <a:endParaRPr lang="en-US" sz="1200" dirty="0"/>
          </a:p>
        </p:txBody>
      </p:sp>
      <p:sp>
        <p:nvSpPr>
          <p:cNvPr id="26" name="Text 17"/>
          <p:cNvSpPr/>
          <p:nvPr/>
        </p:nvSpPr>
        <p:spPr>
          <a:xfrm>
            <a:off x="6400800" y="47091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Pelaksanaan &amp; sokongan</a:t>
            </a:r>
            <a:endParaRPr lang="en-US" sz="1500" dirty="0"/>
          </a:p>
        </p:txBody>
      </p:sp>
      <p:sp>
        <p:nvSpPr>
          <p:cNvPr id="27" name="Text 18"/>
          <p:cNvSpPr/>
          <p:nvPr/>
        </p:nvSpPr>
        <p:spPr>
          <a:xfrm>
            <a:off x="6400800" y="507492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Permulaan bermodul — mula dengan modul teras, kembang seiring pertumbuhan</a:t>
            </a:r>
            <a:endParaRPr lang="en-US" sz="120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latihan terbina, manual rujukan setiap program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Meja bantuan dengan amaran mudah alih · pemantauan pelayan harian</a:t>
            </a:r>
            <a:endParaRPr lang="en-US" sz="1200" dirty="0"/>
          </a:p>
        </p:txBody>
      </p:sp>
      <p:sp>
        <p:nvSpPr>
          <p:cNvPr id="29" name="Text 19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0" name="Text 20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560320" y="-2926080"/>
            <a:ext cx="7315200" cy="7315200"/>
          </a:xfrm>
          <a:prstGeom prst="ellipse">
            <a:avLst/>
          </a:prstGeom>
          <a:solidFill>
            <a:srgbClr val="3450A5">
              <a:alpha val="16000"/>
            </a:srgbClr>
          </a:solidFill>
          <a:ln/>
        </p:spPr>
      </p:sp>
      <p:pic>
        <p:nvPicPr>
          <p:cNvPr id="3" name="Image 0" descr="/home/user/E-HORS-WINX-Website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1371600" cy="6903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3774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Lihat WinX menjalankan operasi anda.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548640" y="32918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Mohon demo khusus — campuran hartanah anda, aliran kerja anda, cadangan dan sebut harga sepadan.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4160520"/>
            <a:ext cx="3108960" cy="566928"/>
          </a:xfrm>
          <a:prstGeom prst="roundRect">
            <a:avLst>
              <a:gd name="adj" fmla="val 50000"/>
            </a:avLst>
          </a:prstGeom>
          <a:solidFill>
            <a:srgbClr val="00C9B1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41605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Mohon demo  →</a:t>
            </a:r>
            <a:endParaRPr lang="en-US" sz="1500" dirty="0"/>
          </a:p>
        </p:txBody>
      </p:sp>
      <p:pic>
        <p:nvPicPr>
          <p:cNvPr id="8" name="Image 1" descr="/tmp/claude-0/-home-user/9c32d122-cb69-5f58-a20e-fc4aea5650fb/scratchpad/icons/we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523036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5166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1400" dirty="0"/>
          </a:p>
        </p:txBody>
      </p:sp>
      <p:pic>
        <p:nvPicPr>
          <p:cNvPr id="10" name="Image 2" descr="/tmp/claude-0/-home-user/9c32d122-cb69-5f58-a20e-fc4aea5650fb/scratchpad/icons/phon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0" y="523036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206240" y="5166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info@ehors.com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548640" y="6126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by EHORS · Dibina untuk hospitaliti. Direka untuk pertumbuhan.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SIAPA EHORS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 dekad kejuruteraan hospitaliti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68680" y="2514600"/>
            <a:ext cx="10454335" cy="0"/>
          </a:xfrm>
          <a:prstGeom prst="line">
            <a:avLst/>
          </a:prstGeom>
          <a:noFill/>
          <a:ln w="31750">
            <a:solidFill>
              <a:srgbClr val="E4E7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86384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2002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-27432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Diasaskan di Pulau Pinang,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Malaysia — berasaskan web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sebelum era "awan"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877251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90867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063435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Keluaran komersial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pertama dilancarkan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968118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81734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2009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154302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 3 dilancarkan —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yang berjalan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hingga hari ini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058985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2601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45169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 R&amp;D ditubuhkan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Filipina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149852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63468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36036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MSC Malaysia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dianugerahkan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11240719" y="2432304"/>
            <a:ext cx="164592" cy="164592"/>
          </a:xfrm>
          <a:prstGeom prst="ellipse">
            <a:avLst/>
          </a:prstGeom>
          <a:solidFill>
            <a:srgbClr val="00C9B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454335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 ini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426903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70+ hartanah di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negara — hotel,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resort, taman tema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48640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Manila Ocean Park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77240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Oceanarium, Hotel H2O, runcit, spa dan kios — satu pemasangan, satu folio tetamu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334256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62856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Imperial Heritage · I’M Hotel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62856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Hotel, spa onsen bandar dan residensi dicatat ke satu folio induk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119872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48472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Petronas Pengerang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348472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Penginapan skala perusahaan pada satu pemasangan WinX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MENGAPA SATU 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Gantikan tampalan pelbagai vendor dengan satu sistem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Timbunan pelbagai vendor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80060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PMS, POS dan perakaunan berasingan — lesen, pembaharuan dan antara muka untuk setiap satu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tetamu berpecah merentas sistem; tiada profil tunggal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Penyesuaian audit malam melewatkan setiap angka hingga esok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Hasil bocor antara hotel, taman, spa dan outlet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mandat baharu (e-Invois) menjadi projek bagi setiap sistem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17920" y="173736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243A82"/>
          </a:solidFill>
          <a:ln/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3796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 WinX</a:t>
            </a:r>
            <a:endParaRPr lang="en-US" sz="1700" dirty="0"/>
          </a:p>
        </p:txBody>
      </p:sp>
      <p:pic>
        <p:nvPicPr>
          <p:cNvPr id="9" name="Image 0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2624328"/>
            <a:ext cx="237744" cy="23774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903720" y="2532888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log masuk, satu pangkalan data — semua modul sedia bersepadu</a:t>
            </a:r>
            <a:endParaRPr lang="en-US" sz="1350" dirty="0"/>
          </a:p>
        </p:txBody>
      </p:sp>
      <p:pic>
        <p:nvPicPr>
          <p:cNvPr id="11" name="Image 1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60" y="3337560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03720" y="3246120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folio merangkumi bilik, tiket, F&amp;B dan caj spa</a:t>
            </a:r>
            <a:endParaRPr lang="en-US" sz="1350" dirty="0"/>
          </a:p>
        </p:txBody>
      </p:sp>
      <p:pic>
        <p:nvPicPr>
          <p:cNvPr id="13" name="Image 2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4050792"/>
            <a:ext cx="237744" cy="2377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903720" y="395935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Catatan folio-ke-GL masa nyata: P&amp;L pada hari itu, bukan hujung bulan</a:t>
            </a:r>
            <a:endParaRPr lang="en-US" sz="1350" dirty="0"/>
          </a:p>
        </p:txBody>
      </p:sp>
      <p:pic>
        <p:nvPicPr>
          <p:cNvPr id="15" name="Image 3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4764024"/>
            <a:ext cx="237744" cy="23774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903720" y="4672584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 profil tetamu 360° di setiap titik sentuh</a:t>
            </a:r>
            <a:endParaRPr lang="en-US" sz="1350" dirty="0"/>
          </a:p>
        </p:txBody>
      </p:sp>
      <p:pic>
        <p:nvPicPr>
          <p:cNvPr id="17" name="Image 4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960" y="5477256"/>
            <a:ext cx="237744" cy="23774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03720" y="5385816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Patuh sekali — e-Invois MyInvois terbina dalam platform</a:t>
            </a:r>
            <a:endParaRPr lang="en-US" sz="1350" dirty="0"/>
          </a:p>
        </p:txBody>
      </p:sp>
      <p:sp>
        <p:nvSpPr>
          <p:cNvPr id="20" name="Text 1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21" name="Text 1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jabatan, satu sistem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94944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6" name="Image 0" descr="/tmp/claude-0/-home-user/9c32d122-cb69-5f58-a20e-fc4aea5650fb/scratchpad/icons/hot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2039112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35024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Pejabat Depan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335024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Tempahan → daftar keluar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364992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511296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11" name="Image 1" descr="/tmp/claude-0/-home-user/9c32d122-cb69-5f58-a20e-fc4aea5650fb/scratchpad/icons/po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24" y="2039112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151376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Titik Jualan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4151376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Restoran · runcit · makanan segera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181344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327648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16" name="Image 2" descr="/tmp/claude-0/-home-user/9c32d122-cb69-5f58-a20e-fc4aea5650fb/scratchpad/icons/acc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2039112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67728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Perakaunan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6967728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 · AP · AR · aset tetap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8997696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144000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21" name="Image 3" descr="/tmp/claude-0/-home-user/9c32d122-cb69-5f58-a20e-fc4aea5650fb/scratchpad/icons/h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728" y="2039112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784080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Sumber Manusia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9784080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Kehadiran biometrik · akses peranan</a:t>
            </a:r>
            <a:endParaRPr lang="en-US" sz="950" dirty="0"/>
          </a:p>
        </p:txBody>
      </p:sp>
      <p:sp>
        <p:nvSpPr>
          <p:cNvPr id="24" name="Shape 18"/>
          <p:cNvSpPr/>
          <p:nvPr/>
        </p:nvSpPr>
        <p:spPr>
          <a:xfrm>
            <a:off x="548640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94944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26" name="Image 4" descr="/tmp/claude-0/-home-user/9c32d122-cb69-5f58-a20e-fc4aea5650fb/scratchpad/icons/mk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3246120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335024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Jualan &amp; Pemasaran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1335024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· kesetiaan · kadar</a:t>
            </a:r>
            <a:endParaRPr lang="en-US" sz="950" dirty="0"/>
          </a:p>
        </p:txBody>
      </p:sp>
      <p:sp>
        <p:nvSpPr>
          <p:cNvPr id="29" name="Shape 22"/>
          <p:cNvSpPr/>
          <p:nvPr/>
        </p:nvSpPr>
        <p:spPr>
          <a:xfrm>
            <a:off x="3364992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3511296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31" name="Image 5" descr="/tmp/claude-0/-home-user/9c32d122-cb69-5f58-a20e-fc4aea5650fb/scratchpad/icons/fnb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024" y="3246120"/>
            <a:ext cx="292608" cy="29260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151376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Makanan &amp; Minuman</a:t>
            </a:r>
            <a:endParaRPr lang="en-US" sz="1250" dirty="0"/>
          </a:p>
        </p:txBody>
      </p:sp>
      <p:sp>
        <p:nvSpPr>
          <p:cNvPr id="33" name="Text 25"/>
          <p:cNvSpPr/>
          <p:nvPr/>
        </p:nvSpPr>
        <p:spPr>
          <a:xfrm>
            <a:off x="4151376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Resipi · menu · kawalan kos</a:t>
            </a:r>
            <a:endParaRPr lang="en-US" sz="950" dirty="0"/>
          </a:p>
        </p:txBody>
      </p:sp>
      <p:sp>
        <p:nvSpPr>
          <p:cNvPr id="34" name="Shape 26"/>
          <p:cNvSpPr/>
          <p:nvPr/>
        </p:nvSpPr>
        <p:spPr>
          <a:xfrm>
            <a:off x="6181344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6327648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36" name="Image 6" descr="/tmp/claude-0/-home-user/9c32d122-cb69-5f58-a20e-fc4aea5650fb/scratchpad/icons/purch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376" y="3246120"/>
            <a:ext cx="292608" cy="292608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967728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Perolehan &amp; Inventori</a:t>
            </a:r>
            <a:endParaRPr lang="en-US" sz="1250" dirty="0"/>
          </a:p>
        </p:txBody>
      </p:sp>
      <p:sp>
        <p:nvSpPr>
          <p:cNvPr id="38" name="Text 29"/>
          <p:cNvSpPr/>
          <p:nvPr/>
        </p:nvSpPr>
        <p:spPr>
          <a:xfrm>
            <a:off x="6967728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→ GRN → audit stok</a:t>
            </a:r>
            <a:endParaRPr lang="en-US" sz="950" dirty="0"/>
          </a:p>
        </p:txBody>
      </p:sp>
      <p:sp>
        <p:nvSpPr>
          <p:cNvPr id="39" name="Shape 30"/>
          <p:cNvSpPr/>
          <p:nvPr/>
        </p:nvSpPr>
        <p:spPr>
          <a:xfrm>
            <a:off x="8997696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9144000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41" name="Image 7" descr="/tmp/claude-0/-home-user/9c32d122-cb69-5f58-a20e-fc4aea5650fb/scratchpad/icons/park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3728" y="3246120"/>
            <a:ext cx="292608" cy="292608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9784080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Taman Tema</a:t>
            </a:r>
            <a:endParaRPr lang="en-US" sz="1250" dirty="0"/>
          </a:p>
        </p:txBody>
      </p:sp>
      <p:sp>
        <p:nvSpPr>
          <p:cNvPr id="43" name="Text 33"/>
          <p:cNvSpPr/>
          <p:nvPr/>
        </p:nvSpPr>
        <p:spPr>
          <a:xfrm>
            <a:off x="9784080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Tiket · kios · pintu putar</a:t>
            </a:r>
            <a:endParaRPr lang="en-US" sz="950" dirty="0"/>
          </a:p>
        </p:txBody>
      </p:sp>
      <p:sp>
        <p:nvSpPr>
          <p:cNvPr id="44" name="Shape 34"/>
          <p:cNvSpPr/>
          <p:nvPr/>
        </p:nvSpPr>
        <p:spPr>
          <a:xfrm>
            <a:off x="548640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45" name="Shape 35"/>
          <p:cNvSpPr/>
          <p:nvPr/>
        </p:nvSpPr>
        <p:spPr>
          <a:xfrm>
            <a:off x="694944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46" name="Image 8" descr="/tmp/claude-0/-home-user/9c32d122-cb69-5f58-a20e-fc4aea5650fb/scratchpad/icons/spa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672" y="4453128"/>
            <a:ext cx="292608" cy="292608"/>
          </a:xfrm>
          <a:prstGeom prst="rect">
            <a:avLst/>
          </a:prstGeom>
        </p:spPr>
      </p:pic>
      <p:sp>
        <p:nvSpPr>
          <p:cNvPr id="47" name="Text 36"/>
          <p:cNvSpPr/>
          <p:nvPr/>
        </p:nvSpPr>
        <p:spPr>
          <a:xfrm>
            <a:off x="1335024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 &amp; Kesihatan</a:t>
            </a:r>
            <a:endParaRPr lang="en-US" sz="1250" dirty="0"/>
          </a:p>
        </p:txBody>
      </p:sp>
      <p:sp>
        <p:nvSpPr>
          <p:cNvPr id="48" name="Text 37"/>
          <p:cNvSpPr/>
          <p:nvPr/>
        </p:nvSpPr>
        <p:spPr>
          <a:xfrm>
            <a:off x="1335024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Tempahan · terapis · POS</a:t>
            </a:r>
            <a:endParaRPr lang="en-US" sz="950" dirty="0"/>
          </a:p>
        </p:txBody>
      </p:sp>
      <p:sp>
        <p:nvSpPr>
          <p:cNvPr id="49" name="Shape 38"/>
          <p:cNvSpPr/>
          <p:nvPr/>
        </p:nvSpPr>
        <p:spPr>
          <a:xfrm>
            <a:off x="3364992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0" name="Shape 39"/>
          <p:cNvSpPr/>
          <p:nvPr/>
        </p:nvSpPr>
        <p:spPr>
          <a:xfrm>
            <a:off x="3511296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51" name="Image 9" descr="/tmp/claude-0/-home-user/9c32d122-cb69-5f58-a20e-fc4aea5650fb/scratchpad/icons/hk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1024" y="4453128"/>
            <a:ext cx="292608" cy="292608"/>
          </a:xfrm>
          <a:prstGeom prst="rect">
            <a:avLst/>
          </a:prstGeom>
        </p:spPr>
      </p:pic>
      <p:sp>
        <p:nvSpPr>
          <p:cNvPr id="52" name="Text 40"/>
          <p:cNvSpPr/>
          <p:nvPr/>
        </p:nvSpPr>
        <p:spPr>
          <a:xfrm>
            <a:off x="4151376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Pengemasan &amp; Selenggara</a:t>
            </a:r>
            <a:endParaRPr lang="en-US" sz="1250" dirty="0"/>
          </a:p>
        </p:txBody>
      </p:sp>
      <p:sp>
        <p:nvSpPr>
          <p:cNvPr id="53" name="Text 41"/>
          <p:cNvSpPr/>
          <p:nvPr/>
        </p:nvSpPr>
        <p:spPr>
          <a:xfrm>
            <a:off x="4151376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bilik langsung · kerosakan</a:t>
            </a:r>
            <a:endParaRPr lang="en-US" sz="950" dirty="0"/>
          </a:p>
        </p:txBody>
      </p:sp>
      <p:sp>
        <p:nvSpPr>
          <p:cNvPr id="54" name="Shape 42"/>
          <p:cNvSpPr/>
          <p:nvPr/>
        </p:nvSpPr>
        <p:spPr>
          <a:xfrm>
            <a:off x="6181344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5" name="Shape 43"/>
          <p:cNvSpPr/>
          <p:nvPr/>
        </p:nvSpPr>
        <p:spPr>
          <a:xfrm>
            <a:off x="6327648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56" name="Image 10" descr="/tmp/claude-0/-home-user/9c32d122-cb69-5f58-a20e-fc4aea5650fb/scratchpad/icons/guest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376" y="4453128"/>
            <a:ext cx="292608" cy="292608"/>
          </a:xfrm>
          <a:prstGeom prst="rect">
            <a:avLst/>
          </a:prstGeom>
        </p:spPr>
      </p:pic>
      <p:sp>
        <p:nvSpPr>
          <p:cNvPr id="57" name="Text 44"/>
          <p:cNvSpPr/>
          <p:nvPr/>
        </p:nvSpPr>
        <p:spPr>
          <a:xfrm>
            <a:off x="6967728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Perkhidmatan Tetamu</a:t>
            </a:r>
            <a:endParaRPr lang="en-US" sz="1250" dirty="0"/>
          </a:p>
        </p:txBody>
      </p:sp>
      <p:sp>
        <p:nvSpPr>
          <p:cNvPr id="58" name="Text 45"/>
          <p:cNvSpPr/>
          <p:nvPr/>
        </p:nvSpPr>
        <p:spPr>
          <a:xfrm>
            <a:off x="6967728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Permintaan · meja bantuan</a:t>
            </a:r>
            <a:endParaRPr lang="en-US" sz="950" dirty="0"/>
          </a:p>
        </p:txBody>
      </p:sp>
      <p:sp>
        <p:nvSpPr>
          <p:cNvPr id="59" name="Shape 46"/>
          <p:cNvSpPr/>
          <p:nvPr/>
        </p:nvSpPr>
        <p:spPr>
          <a:xfrm>
            <a:off x="8997696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60" name="Shape 47"/>
          <p:cNvSpPr/>
          <p:nvPr/>
        </p:nvSpPr>
        <p:spPr>
          <a:xfrm>
            <a:off x="9144000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61" name="Image 11" descr="/tmp/claude-0/-home-user/9c32d122-cb69-5f58-a20e-fc4aea5650fb/scratchpad/icons/multi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3728" y="4453128"/>
            <a:ext cx="292608" cy="292608"/>
          </a:xfrm>
          <a:prstGeom prst="rect">
            <a:avLst/>
          </a:prstGeom>
        </p:spPr>
      </p:pic>
      <p:sp>
        <p:nvSpPr>
          <p:cNvPr id="62" name="Text 48"/>
          <p:cNvSpPr/>
          <p:nvPr/>
        </p:nvSpPr>
        <p:spPr>
          <a:xfrm>
            <a:off x="9784080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Multi-Hartanah</a:t>
            </a:r>
            <a:endParaRPr lang="en-US" sz="1250" dirty="0"/>
          </a:p>
        </p:txBody>
      </p:sp>
      <p:sp>
        <p:nvSpPr>
          <p:cNvPr id="63" name="Text 49"/>
          <p:cNvSpPr/>
          <p:nvPr/>
        </p:nvSpPr>
        <p:spPr>
          <a:xfrm>
            <a:off x="9784080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Kawalan peringkat kumpulan</a:t>
            </a:r>
            <a:endParaRPr lang="en-US" sz="950" dirty="0"/>
          </a:p>
        </p:txBody>
      </p:sp>
      <p:sp>
        <p:nvSpPr>
          <p:cNvPr id="64" name="Shape 50"/>
          <p:cNvSpPr/>
          <p:nvPr/>
        </p:nvSpPr>
        <p:spPr>
          <a:xfrm>
            <a:off x="548640" y="5376672"/>
            <a:ext cx="11192256" cy="658368"/>
          </a:xfrm>
          <a:prstGeom prst="roundRect">
            <a:avLst>
              <a:gd name="adj" fmla="val 8333"/>
            </a:avLst>
          </a:prstGeom>
          <a:solidFill>
            <a:srgbClr val="1B1F2E"/>
          </a:solidFill>
          <a:ln/>
        </p:spPr>
      </p:sp>
      <p:pic>
        <p:nvPicPr>
          <p:cNvPr id="65" name="Image 12" descr="/tmp/claude-0/-home-user/9c32d122-cb69-5f58-a20e-fc4aea5650fb/scratchpad/icons/mobile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960" y="5559552"/>
            <a:ext cx="292608" cy="292608"/>
          </a:xfrm>
          <a:prstGeom prst="rect">
            <a:avLst/>
          </a:prstGeom>
        </p:spPr>
      </p:pic>
      <p:sp>
        <p:nvSpPr>
          <p:cNvPr id="66" name="Text 51"/>
          <p:cNvSpPr/>
          <p:nvPr/>
        </p:nvSpPr>
        <p:spPr>
          <a:xfrm>
            <a:off x="1261872" y="5477256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Aplikasi mudah alih  </a:t>
            </a:r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Aplikasi Staf Hotel · Pelayan / POS · Makanan Segera · Tetamu</a:t>
            </a:r>
            <a:endParaRPr lang="en-US" sz="1300" dirty="0"/>
          </a:p>
        </p:txBody>
      </p:sp>
      <p:sp>
        <p:nvSpPr>
          <p:cNvPr id="68" name="Text 5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69" name="Text 5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PEJABAT DEPAN · PMS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Seluruh perjalanan tetamu pada satu papan langsung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Tempahan individu, kumpulan, korporat dan dalam talian dengan jadual deposit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tempahan gabungan — campuran tarikh, pakej, lokasi dan agihan tetamu dalam satu tempahan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Perancangan bilik seret-lepas dengan status bilik langsung dari pengemasan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 folio, penghalaan, pisah dan pindah bil — semuanya masa nyata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 pendaftaran, kad kunci digital, daftar keluar pantas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831943"/>
            <a:ext cx="6483096" cy="3742753"/>
          </a:xfrm>
          <a:prstGeom prst="roundRect">
            <a:avLst>
              <a:gd name="adj" fmla="val 17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reception-board-accommod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941671"/>
            <a:ext cx="6263640" cy="3523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Papan Penyambut Tetamu langsung — dari hartanah sebenar (data tetamu dirahsiakan)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TETAMU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Kenali setiap tetamu sebelum tiba di kaunter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 360° — setiap penginapan, hasil mengikut jabatan, keutamaan, kiraan ulangan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Tahap VIP dan pengecaman tetamu ulangan, satu klik dari meja depan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kesetiaan dengan tingkat manfaat dan dompet eValue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Soal selidik, kempen e-mel dan sejarah komunikasi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hotel tanpa membeli sistem kedua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696132"/>
            <a:ext cx="6483096" cy="4014377"/>
          </a:xfrm>
          <a:prstGeom prst="roundRect">
            <a:avLst>
              <a:gd name="adj" fmla="val 1594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guest-history-36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805860"/>
            <a:ext cx="6263640" cy="37949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Sejarah Tetamu 360° — profil CRM dipaparkan semasa daftar masuk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TITIK JUALAN · F&amp;B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Lima jenis outlet, satu aliran hasil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restoran, makanan segera, runcit, taman tema dan spa — dikonfigurasi dari satu panel admin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Pengurusan meja, susunan hidangan, pisah bil, batal dan kawalan diskaun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 bilik terus dicatat ke folio tetamu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Pesanan kod QR untuk tetamu dan aplikasi mudah alih untuk pelayan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Pengekosan resipi menolak stok secara automatik pada setiap jualan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86180" y="1444752"/>
            <a:ext cx="2389761" cy="4517136"/>
          </a:xfrm>
          <a:prstGeom prst="roundRect">
            <a:avLst>
              <a:gd name="adj" fmla="val 2678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os-restaura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5908" y="1554480"/>
            <a:ext cx="2170305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restoran — pesanan sentuh di hartanah sebenar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HASIL &amp; PENGAGIHAN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Lihat sama ada anda di hadapan atau ketinggalan — sempat untuk bertindak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Kadar Tempahan — malam dalam buku vs masa sama tahun lepas, dengan pick-up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Ramalan penginapan 7 dan 10 hari serta laporan pick-up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Kod kadar, awal, penginapan lama, kod promosi, kalendar surcaj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Laporan prestasi segmen dan saluran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Enjin tempahan terus atas ketersediaan langsung — kurangkan pergantungan OTA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831943"/>
            <a:ext cx="6483096" cy="3742753"/>
          </a:xfrm>
          <a:prstGeom prst="roundRect">
            <a:avLst>
              <a:gd name="adj" fmla="val 17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booking-pa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941671"/>
            <a:ext cx="6263640" cy="3523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Laporan Kadar Tempahan — lengkung binaan dengan bacaan mudah setiap bulan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PERAKAUNAN &amp; KEWANGAN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P&amp;L pada hari itu, bukan hujung bulan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Catatan folio-ke-GL langsung dengan audit malam automatik sepenuhnya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GL, AP, AR, aset tetap, bajet dan multi mata wang dalam satu suite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Laporan kumpulan disatukan dengan pengimbang GL rentas hartanah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Pematuhan e-Invois MyInvois (LHDN) Malaysia terbina dalam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Jejak audit pada setiap transaksi — ID pekerja dan cap masa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2027682"/>
            <a:ext cx="6483096" cy="3351276"/>
          </a:xfrm>
          <a:prstGeom prst="roundRect">
            <a:avLst>
              <a:gd name="adj" fmla="val 19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consolidated-pn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2137410"/>
            <a:ext cx="6263640" cy="31318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P&amp;L disatukan — dijana daripada agregat GL langsung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E-HORS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WinX by EHORS — All-in-One Hospitality Platform</dc:title>
  <dc:subject>PptxGenJS Presentation</dc:subject>
  <dc:creator>EHORS</dc:creator>
  <cp:lastModifiedBy>EHORS</cp:lastModifiedBy>
  <cp:revision>1</cp:revision>
  <dcterms:created xsi:type="dcterms:W3CDTF">2026-08-13T00:29:42Z</dcterms:created>
  <dcterms:modified xsi:type="dcterms:W3CDTF">2026-08-13T00:29:42Z</dcterms:modified>
</cp:coreProperties>
</file>